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260" r:id="rId2"/>
    <p:sldId id="259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E6F4"/>
    <a:srgbClr val="ADCBE9"/>
    <a:srgbClr val="3C84CC"/>
    <a:srgbClr val="FFE389"/>
    <a:srgbClr val="F0A20F"/>
    <a:srgbClr val="888A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10/7/2020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649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10/7/2020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176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10/7/2020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79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10/7/2020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920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10/7/2020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745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10/7/2020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115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10/7/2020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209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10/7/2020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33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10/7/2020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469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883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451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1670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0" r:id="rId6"/>
    <p:sldLayoutId id="2147483746" r:id="rId7"/>
    <p:sldLayoutId id="2147483747" r:id="rId8"/>
    <p:sldLayoutId id="2147483748" r:id="rId9"/>
    <p:sldLayoutId id="2147483749" r:id="rId10"/>
    <p:sldLayoutId id="21474837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3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00681-5746-4B52-8B52-EE9504D01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dirty="0"/>
              <a:t>رسوم الساعات المعتمدة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31C96D7-DDC1-4DA6-8134-C119DAAEE8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9837570"/>
              </p:ext>
            </p:extLst>
          </p:nvPr>
        </p:nvGraphicFramePr>
        <p:xfrm>
          <a:off x="2688819" y="2004850"/>
          <a:ext cx="6875321" cy="371351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766611">
                  <a:extLst>
                    <a:ext uri="{9D8B030D-6E8A-4147-A177-3AD203B41FA5}">
                      <a16:colId xmlns:a16="http://schemas.microsoft.com/office/drawing/2014/main" val="1986836060"/>
                    </a:ext>
                  </a:extLst>
                </a:gridCol>
                <a:gridCol w="1465715">
                  <a:extLst>
                    <a:ext uri="{9D8B030D-6E8A-4147-A177-3AD203B41FA5}">
                      <a16:colId xmlns:a16="http://schemas.microsoft.com/office/drawing/2014/main" val="3367247926"/>
                    </a:ext>
                  </a:extLst>
                </a:gridCol>
                <a:gridCol w="1465715">
                  <a:extLst>
                    <a:ext uri="{9D8B030D-6E8A-4147-A177-3AD203B41FA5}">
                      <a16:colId xmlns:a16="http://schemas.microsoft.com/office/drawing/2014/main" val="878600701"/>
                    </a:ext>
                  </a:extLst>
                </a:gridCol>
                <a:gridCol w="1177280">
                  <a:extLst>
                    <a:ext uri="{9D8B030D-6E8A-4147-A177-3AD203B41FA5}">
                      <a16:colId xmlns:a16="http://schemas.microsoft.com/office/drawing/2014/main" val="655583983"/>
                    </a:ext>
                  </a:extLst>
                </a:gridCol>
              </a:tblGrid>
              <a:tr h="670713">
                <a:tc rowSpan="3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rgbClr val="3C84CC"/>
                          </a:solidFill>
                          <a:effectLst/>
                        </a:rPr>
                        <a:t>الرسوم</a:t>
                      </a:r>
                      <a:endParaRPr lang="en-US" sz="1800" dirty="0">
                        <a:solidFill>
                          <a:srgbClr val="3C84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E38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E3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393820"/>
                  </a:ext>
                </a:extLst>
              </a:tr>
              <a:tr h="6707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البرنامج الدولي + و برنامج الشهادات الأجنبية (موازي)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DCB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54605"/>
                  </a:ext>
                </a:extLst>
              </a:tr>
              <a:tr h="16935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كلية اللغات وكلية تكنولوجيا المعلومات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8E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كلية هندسة العمارة وكلية العلوم الإدارية واللوجستية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8E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الكليات الهندسية الأخرى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8E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807612"/>
                  </a:ext>
                </a:extLst>
              </a:tr>
              <a:tr h="67071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rgbClr val="3C84CC"/>
                          </a:solidFill>
                          <a:effectLst/>
                        </a:rPr>
                        <a:t>رسم الساعة المعتمدة</a:t>
                      </a:r>
                      <a:endParaRPr lang="en-US" sz="1800" dirty="0">
                        <a:solidFill>
                          <a:srgbClr val="3C84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3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JOD 110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DC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JOD 150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DC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JOD 130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DCB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45998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47CEFCE8-A1A8-4D3A-896C-61D6DAB88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015" y="466474"/>
            <a:ext cx="1495544" cy="104486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F4EE156-7F76-4537-B401-6F9E47D702D0}"/>
              </a:ext>
            </a:extLst>
          </p:cNvPr>
          <p:cNvSpPr txBox="1"/>
          <p:nvPr/>
        </p:nvSpPr>
        <p:spPr>
          <a:xfrm>
            <a:off x="2735144" y="5858924"/>
            <a:ext cx="6673622" cy="461665"/>
          </a:xfrm>
          <a:prstGeom prst="rect">
            <a:avLst/>
          </a:prstGeom>
          <a:noFill/>
          <a:ln>
            <a:solidFill>
              <a:srgbClr val="3C84CC"/>
            </a:solidFill>
          </a:ln>
        </p:spPr>
        <p:txBody>
          <a:bodyPr wrap="none" rtlCol="0">
            <a:spAutoFit/>
          </a:bodyPr>
          <a:lstStyle/>
          <a:p>
            <a:pPr algn="ctr" rtl="1"/>
            <a:r>
              <a:rPr lang="ar-JO" sz="2400" dirty="0" smtClean="0"/>
              <a:t>العبء الدراسي </a:t>
            </a:r>
            <a:r>
              <a:rPr lang="ar-JO" sz="2400" dirty="0" err="1" smtClean="0"/>
              <a:t>المُوصى</a:t>
            </a:r>
            <a:r>
              <a:rPr lang="ar-JO" sz="2400" dirty="0" smtClean="0"/>
              <a:t> به لطالب سنة أولى هو 15 ساعة معتمدة.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0324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BCDF9-1DB4-4B7B-A82C-1189957B7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dirty="0"/>
              <a:t>تفاصيل الرسوم الأخرى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D6ED6-79B1-40F3-A1D3-63B81380B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674" y="1892968"/>
            <a:ext cx="11630526" cy="4427621"/>
          </a:xfrm>
        </p:spPr>
        <p:txBody>
          <a:bodyPr>
            <a:normAutofit/>
          </a:bodyPr>
          <a:lstStyle/>
          <a:p>
            <a:pPr algn="r" rtl="1"/>
            <a:r>
              <a:rPr lang="ar-JO" dirty="0"/>
              <a:t>1. رسوم تدفع لمرة واحدة، بما مجموعه </a:t>
            </a:r>
            <a:r>
              <a:rPr lang="ar-JO" u="sng" dirty="0"/>
              <a:t>170 دينار أردني </a:t>
            </a:r>
            <a:r>
              <a:rPr lang="ar-JO" sz="1800" dirty="0"/>
              <a:t>(رسم القبول 120 + رسم امتحانات المستوى 50)</a:t>
            </a:r>
          </a:p>
          <a:p>
            <a:pPr algn="r" rtl="1"/>
            <a:r>
              <a:rPr lang="ar-JO" dirty="0"/>
              <a:t>2. رسوم </a:t>
            </a:r>
            <a:r>
              <a:rPr lang="ar-JO" b="1" dirty="0">
                <a:solidFill>
                  <a:srgbClr val="00B050"/>
                </a:solidFill>
              </a:rPr>
              <a:t>تأمينات مستردة </a:t>
            </a:r>
            <a:r>
              <a:rPr lang="ar-JO" u="sng" dirty="0"/>
              <a:t>150 دينار أردني </a:t>
            </a:r>
            <a:r>
              <a:rPr lang="ar-JO" dirty="0"/>
              <a:t>(تدفع لمرة احدة) </a:t>
            </a:r>
          </a:p>
          <a:p>
            <a:pPr algn="r" rtl="1"/>
            <a:endParaRPr lang="ar-JO" dirty="0"/>
          </a:p>
          <a:p>
            <a:pPr algn="r" rtl="1"/>
            <a:r>
              <a:rPr lang="ar-JO" u="sng" dirty="0"/>
              <a:t>رسوم متكررة (كل فصل) ومجموعها 230 دينار أردني مقسمة كالآتي: </a:t>
            </a:r>
          </a:p>
          <a:p>
            <a:pPr algn="r" rtl="1"/>
            <a:r>
              <a:rPr lang="ar-JO" dirty="0"/>
              <a:t>3. رسم تسجيل 120 دينار أردني (كل فصل)</a:t>
            </a:r>
          </a:p>
          <a:p>
            <a:pPr algn="r" rtl="1"/>
            <a:r>
              <a:rPr lang="ar-JO" dirty="0"/>
              <a:t>4. رسم استخدام الحاسوب 60 دينار أردني (كل فصل)</a:t>
            </a:r>
          </a:p>
          <a:p>
            <a:pPr algn="r" rtl="1"/>
            <a:r>
              <a:rPr lang="ar-JO" dirty="0"/>
              <a:t>5. يحصل الطلاب في الجامعة على تأمين صحي خاص بهم مقابل 50 دينار أردني (كل فصل)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4EE156-7F76-4537-B401-6F9E47D702D0}"/>
              </a:ext>
            </a:extLst>
          </p:cNvPr>
          <p:cNvSpPr txBox="1"/>
          <p:nvPr/>
        </p:nvSpPr>
        <p:spPr>
          <a:xfrm>
            <a:off x="1804582" y="5858924"/>
            <a:ext cx="8534709" cy="461665"/>
          </a:xfrm>
          <a:prstGeom prst="rect">
            <a:avLst/>
          </a:prstGeom>
          <a:noFill/>
          <a:ln>
            <a:solidFill>
              <a:srgbClr val="3C84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ar-JO" sz="2400" dirty="0"/>
              <a:t>مجموع الرسوم المذكورة هو 550 دينار أردني وهي لا تشمل رسوم الساعات المعتمدة</a:t>
            </a:r>
            <a:endParaRPr lang="en-US" sz="2400" dirty="0"/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08B427A7-EF07-4EF9-97FC-862BBA2A7511}"/>
              </a:ext>
            </a:extLst>
          </p:cNvPr>
          <p:cNvSpPr/>
          <p:nvPr/>
        </p:nvSpPr>
        <p:spPr>
          <a:xfrm>
            <a:off x="134224" y="5712903"/>
            <a:ext cx="696286" cy="436227"/>
          </a:xfrm>
          <a:prstGeom prst="leftArrow">
            <a:avLst/>
          </a:prstGeom>
          <a:solidFill>
            <a:srgbClr val="F0A20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0994B75-0EDD-48AE-B527-25AC388F8B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015" y="466474"/>
            <a:ext cx="1495544" cy="1044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902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BCDF9-1DB4-4B7B-A82C-1189957B7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676" y="640080"/>
            <a:ext cx="10573789" cy="1163782"/>
          </a:xfrm>
        </p:spPr>
        <p:txBody>
          <a:bodyPr>
            <a:normAutofit fontScale="90000"/>
          </a:bodyPr>
          <a:lstStyle/>
          <a:p>
            <a:pPr algn="r" rtl="1"/>
            <a:r>
              <a:rPr lang="en-US" b="1" u="sng" dirty="0"/>
              <a:t/>
            </a:r>
            <a:br>
              <a:rPr lang="en-US" b="1" u="sng" dirty="0"/>
            </a:br>
            <a:r>
              <a:rPr lang="en-US" b="1" dirty="0" smtClean="0">
                <a:solidFill>
                  <a:schemeClr val="tx1"/>
                </a:solidFill>
              </a:rPr>
              <a:t>  </a:t>
            </a:r>
            <a:r>
              <a:rPr lang="ar-JO" sz="3600" b="1" dirty="0" smtClean="0">
                <a:solidFill>
                  <a:schemeClr val="tx1"/>
                </a:solidFill>
              </a:rPr>
              <a:t>تعليمات </a:t>
            </a:r>
            <a:r>
              <a:rPr lang="ar-JO" sz="3600" b="1" dirty="0">
                <a:solidFill>
                  <a:schemeClr val="tx1"/>
                </a:solidFill>
              </a:rPr>
              <a:t>رد الرسوم للطلبة الجدد للعام </a:t>
            </a:r>
            <a:r>
              <a:rPr lang="ar-JO" sz="3600" b="1" dirty="0" smtClean="0">
                <a:solidFill>
                  <a:schemeClr val="tx1"/>
                </a:solidFill>
              </a:rPr>
              <a:t>الدراسي </a:t>
            </a:r>
            <a:r>
              <a:rPr lang="ar-JO" sz="3600" b="1" dirty="0">
                <a:solidFill>
                  <a:schemeClr val="tx1"/>
                </a:solidFill>
              </a:rPr>
              <a:t>2021/2020</a:t>
            </a:r>
            <a:r>
              <a:rPr lang="ar-JO" b="1" dirty="0">
                <a:solidFill>
                  <a:schemeClr val="tx1"/>
                </a:solidFill>
              </a:rPr>
              <a:t>  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D6ED6-79B1-40F3-A1D3-63B81380B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674" y="1892968"/>
            <a:ext cx="11630526" cy="4427621"/>
          </a:xfrm>
        </p:spPr>
        <p:txBody>
          <a:bodyPr>
            <a:normAutofit fontScale="25000" lnSpcReduction="20000"/>
          </a:bodyPr>
          <a:lstStyle/>
          <a:p>
            <a:r>
              <a:rPr lang="ar-JO" b="1" dirty="0"/>
              <a:t> </a:t>
            </a:r>
            <a:endParaRPr lang="en-US" dirty="0"/>
          </a:p>
          <a:p>
            <a:pPr algn="r" rtl="1"/>
            <a:r>
              <a:rPr lang="ar-JO" b="1" dirty="0"/>
              <a:t> </a:t>
            </a:r>
            <a:r>
              <a:rPr lang="ar-JO" sz="5500" b="1" dirty="0" smtClean="0">
                <a:solidFill>
                  <a:schemeClr val="tx1"/>
                </a:solidFill>
              </a:rPr>
              <a:t>الطلبة </a:t>
            </a:r>
            <a:r>
              <a:rPr lang="ar-JO" sz="5500" b="1" dirty="0">
                <a:solidFill>
                  <a:schemeClr val="tx1"/>
                </a:solidFill>
              </a:rPr>
              <a:t>الأعزاء </a:t>
            </a:r>
            <a:endParaRPr lang="en-US" sz="5500" b="1" dirty="0">
              <a:solidFill>
                <a:schemeClr val="tx1"/>
              </a:solidFill>
            </a:endParaRPr>
          </a:p>
          <a:p>
            <a:pPr algn="r" rtl="1"/>
            <a:r>
              <a:rPr lang="ar-JO" sz="5500" b="1" dirty="0">
                <a:solidFill>
                  <a:schemeClr val="tx1"/>
                </a:solidFill>
              </a:rPr>
              <a:t>أرجو التكرم بالعلم بما يلي :</a:t>
            </a:r>
            <a:endParaRPr lang="en-US" sz="5500" b="1" dirty="0">
              <a:solidFill>
                <a:schemeClr val="tx1"/>
              </a:solidFill>
            </a:endParaRPr>
          </a:p>
          <a:p>
            <a:pPr algn="r" rtl="1"/>
            <a:r>
              <a:rPr lang="ar-JO" sz="5500" dirty="0">
                <a:solidFill>
                  <a:schemeClr val="tx1"/>
                </a:solidFill>
              </a:rPr>
              <a:t>ترد الرسوم الجامعية للطلبة بعد ان يحصل الطالب على براءة الذمة المعتمدة من الجامعة وفق الترتيب الآتي : - </a:t>
            </a:r>
            <a:endParaRPr lang="en-US" sz="5500" dirty="0">
              <a:solidFill>
                <a:schemeClr val="tx1"/>
              </a:solidFill>
            </a:endParaRPr>
          </a:p>
          <a:p>
            <a:pPr algn="r" rtl="1"/>
            <a:r>
              <a:rPr lang="ar-JO" sz="5500" b="1" dirty="0">
                <a:solidFill>
                  <a:schemeClr val="tx1"/>
                </a:solidFill>
              </a:rPr>
              <a:t>أ</a:t>
            </a:r>
            <a:r>
              <a:rPr lang="ar-JO" sz="5500" b="1" dirty="0" smtClean="0">
                <a:solidFill>
                  <a:schemeClr val="tx1"/>
                </a:solidFill>
              </a:rPr>
              <a:t>ولا </a:t>
            </a:r>
            <a:r>
              <a:rPr lang="ar-JO" sz="5500" b="1" dirty="0">
                <a:solidFill>
                  <a:schemeClr val="tx1"/>
                </a:solidFill>
              </a:rPr>
              <a:t>ً :  </a:t>
            </a:r>
            <a:r>
              <a:rPr lang="ar-JO" sz="5500" dirty="0">
                <a:solidFill>
                  <a:schemeClr val="tx1"/>
                </a:solidFill>
              </a:rPr>
              <a:t>اذا انسحب الطالب المسجل في احد الفصول لأي سبب وأبلغ الجامعة خطيا بذلك </a:t>
            </a:r>
            <a:r>
              <a:rPr lang="ar-JO" sz="5500" dirty="0" smtClean="0">
                <a:solidFill>
                  <a:schemeClr val="tx1"/>
                </a:solidFill>
              </a:rPr>
              <a:t>فترد </a:t>
            </a:r>
            <a:r>
              <a:rPr lang="ar-JO" sz="5500" b="1" u="sng" dirty="0">
                <a:solidFill>
                  <a:schemeClr val="tx1"/>
                </a:solidFill>
              </a:rPr>
              <a:t>فقط </a:t>
            </a:r>
            <a:r>
              <a:rPr lang="ar-JO" sz="5500" b="1" dirty="0">
                <a:solidFill>
                  <a:schemeClr val="tx1"/>
                </a:solidFill>
              </a:rPr>
              <a:t> </a:t>
            </a:r>
            <a:r>
              <a:rPr lang="ar-JO" sz="5500" dirty="0">
                <a:solidFill>
                  <a:schemeClr val="tx1"/>
                </a:solidFill>
              </a:rPr>
              <a:t>رسوم الساعات المعتمدة التي سجلها وفق الآلية التالية :</a:t>
            </a:r>
            <a:endParaRPr lang="en-US" sz="5500" dirty="0">
              <a:solidFill>
                <a:schemeClr val="tx1"/>
              </a:solidFill>
            </a:endParaRPr>
          </a:p>
          <a:p>
            <a:pPr algn="r" rtl="1"/>
            <a:r>
              <a:rPr lang="ar-JO" sz="5500" b="1" dirty="0">
                <a:solidFill>
                  <a:schemeClr val="tx1"/>
                </a:solidFill>
              </a:rPr>
              <a:t>1 . </a:t>
            </a:r>
            <a:r>
              <a:rPr lang="ar-JO" sz="5500" dirty="0">
                <a:solidFill>
                  <a:schemeClr val="tx1"/>
                </a:solidFill>
              </a:rPr>
              <a:t>اعادة كامل رسوم الساعات للطلبة المنسحبين قبل بداية  الدوام الرسمي </a:t>
            </a:r>
            <a:r>
              <a:rPr lang="ar-JO" sz="5500" dirty="0" smtClean="0">
                <a:solidFill>
                  <a:schemeClr val="tx1"/>
                </a:solidFill>
              </a:rPr>
              <a:t>للطلبة.</a:t>
            </a:r>
            <a:endParaRPr lang="en-US" sz="5500" dirty="0">
              <a:solidFill>
                <a:schemeClr val="tx1"/>
              </a:solidFill>
            </a:endParaRPr>
          </a:p>
          <a:p>
            <a:pPr algn="r" rtl="1"/>
            <a:r>
              <a:rPr lang="ar-JO" sz="5500" b="1" dirty="0">
                <a:solidFill>
                  <a:schemeClr val="tx1"/>
                </a:solidFill>
              </a:rPr>
              <a:t>2 . </a:t>
            </a:r>
            <a:r>
              <a:rPr lang="ar-JO" sz="5500" dirty="0">
                <a:solidFill>
                  <a:schemeClr val="tx1"/>
                </a:solidFill>
              </a:rPr>
              <a:t>إعادة</a:t>
            </a:r>
            <a:r>
              <a:rPr lang="ar-JO" sz="5500" b="1" dirty="0">
                <a:solidFill>
                  <a:schemeClr val="tx1"/>
                </a:solidFill>
              </a:rPr>
              <a:t> (50 % ) </a:t>
            </a:r>
            <a:r>
              <a:rPr lang="ar-JO" sz="5500" dirty="0">
                <a:solidFill>
                  <a:schemeClr val="tx1"/>
                </a:solidFill>
              </a:rPr>
              <a:t>من رسوم الساعات للطلبة المنسحبين خلال الأسبوع الأول من دوام </a:t>
            </a:r>
            <a:r>
              <a:rPr lang="ar-JO" sz="5500" dirty="0" smtClean="0">
                <a:solidFill>
                  <a:schemeClr val="tx1"/>
                </a:solidFill>
              </a:rPr>
              <a:t>الطلبة.</a:t>
            </a:r>
            <a:endParaRPr lang="en-US" sz="5500" dirty="0">
              <a:solidFill>
                <a:schemeClr val="tx1"/>
              </a:solidFill>
            </a:endParaRPr>
          </a:p>
          <a:p>
            <a:pPr algn="r" rtl="1"/>
            <a:r>
              <a:rPr lang="ar-JO" sz="5500" b="1" dirty="0" smtClean="0">
                <a:solidFill>
                  <a:schemeClr val="tx1"/>
                </a:solidFill>
              </a:rPr>
              <a:t>ثانيا</a:t>
            </a:r>
            <a:r>
              <a:rPr lang="ar-JO" sz="5500" b="1" dirty="0">
                <a:solidFill>
                  <a:schemeClr val="tx1"/>
                </a:solidFill>
              </a:rPr>
              <a:t>ً</a:t>
            </a:r>
            <a:r>
              <a:rPr lang="ar-JO" sz="5500" b="1" dirty="0" smtClean="0">
                <a:solidFill>
                  <a:schemeClr val="tx1"/>
                </a:solidFill>
              </a:rPr>
              <a:t> </a:t>
            </a:r>
            <a:r>
              <a:rPr lang="ar-JO" sz="5500" b="1" dirty="0">
                <a:solidFill>
                  <a:schemeClr val="tx1"/>
                </a:solidFill>
              </a:rPr>
              <a:t>: </a:t>
            </a:r>
            <a:r>
              <a:rPr lang="ar-JO" sz="5500" dirty="0">
                <a:solidFill>
                  <a:schemeClr val="tx1"/>
                </a:solidFill>
              </a:rPr>
              <a:t>لا يتم إعادة أي مبلغ من رسوم الساعات للطلبة المنسحبين بعد انتهاء الأسبوع الأول من </a:t>
            </a:r>
            <a:r>
              <a:rPr lang="ar-JO" sz="5500" dirty="0" smtClean="0">
                <a:solidFill>
                  <a:schemeClr val="tx1"/>
                </a:solidFill>
              </a:rPr>
              <a:t>الدوام.</a:t>
            </a:r>
            <a:endParaRPr lang="en-US" sz="5500" dirty="0" smtClean="0">
              <a:solidFill>
                <a:schemeClr val="tx1"/>
              </a:solidFill>
            </a:endParaRPr>
          </a:p>
          <a:p>
            <a:pPr algn="r" rtl="1"/>
            <a:r>
              <a:rPr lang="ar-JO" sz="5600" smtClean="0">
                <a:solidFill>
                  <a:srgbClr val="00B050"/>
                </a:solidFill>
              </a:rPr>
              <a:t>(يرجى </a:t>
            </a:r>
            <a:r>
              <a:rPr lang="ar-JO" sz="5600" dirty="0">
                <a:solidFill>
                  <a:srgbClr val="00B050"/>
                </a:solidFill>
              </a:rPr>
              <a:t>متابعة الإعلانات لتحديد التواريخ بدقة لكل فصل</a:t>
            </a:r>
            <a:r>
              <a:rPr lang="ar-JO" sz="5600" dirty="0" smtClean="0">
                <a:solidFill>
                  <a:srgbClr val="00B050"/>
                </a:solidFill>
              </a:rPr>
              <a:t>)</a:t>
            </a:r>
            <a:r>
              <a:rPr lang="en-US" sz="5600" dirty="0" smtClean="0">
                <a:solidFill>
                  <a:srgbClr val="00B050"/>
                </a:solidFill>
              </a:rPr>
              <a:t>.</a:t>
            </a:r>
            <a:endParaRPr lang="en-US" sz="5600" dirty="0">
              <a:solidFill>
                <a:srgbClr val="00B050"/>
              </a:solidFill>
            </a:endParaRPr>
          </a:p>
          <a:p>
            <a:pPr algn="r" rtl="1"/>
            <a:endParaRPr lang="en-US" sz="5500" dirty="0">
              <a:solidFill>
                <a:schemeClr val="tx1"/>
              </a:solidFill>
            </a:endParaRPr>
          </a:p>
          <a:p>
            <a:pPr algn="r" rtl="1"/>
            <a:r>
              <a:rPr lang="ar-JO" sz="5500" b="1" dirty="0" smtClean="0">
                <a:solidFill>
                  <a:srgbClr val="FF0000"/>
                </a:solidFill>
              </a:rPr>
              <a:t>ملاحظة </a:t>
            </a:r>
            <a:r>
              <a:rPr lang="ar-JO" sz="5500" b="1" dirty="0">
                <a:solidFill>
                  <a:srgbClr val="FF0000"/>
                </a:solidFill>
              </a:rPr>
              <a:t>: </a:t>
            </a:r>
            <a:endParaRPr lang="en-US" sz="5500" dirty="0">
              <a:solidFill>
                <a:srgbClr val="FF0000"/>
              </a:solidFill>
            </a:endParaRPr>
          </a:p>
          <a:p>
            <a:pPr algn="r" rtl="1"/>
            <a:r>
              <a:rPr lang="en-US" sz="5500" b="1" dirty="0" smtClean="0">
                <a:solidFill>
                  <a:schemeClr val="tx1"/>
                </a:solidFill>
              </a:rPr>
              <a:t> *</a:t>
            </a:r>
            <a:r>
              <a:rPr lang="ar-JO" sz="5500" b="1" dirty="0" smtClean="0">
                <a:solidFill>
                  <a:schemeClr val="tx1"/>
                </a:solidFill>
              </a:rPr>
              <a:t>رسوم </a:t>
            </a:r>
            <a:r>
              <a:rPr lang="ar-JO" sz="5500" b="1" dirty="0">
                <a:solidFill>
                  <a:schemeClr val="tx1"/>
                </a:solidFill>
              </a:rPr>
              <a:t>التسجيل والرسوم الأخرى والبالغة (400 ) دينار لا ترد للطالب بأي حال من الأحوال . </a:t>
            </a:r>
            <a:endParaRPr lang="en-US" sz="5500" dirty="0">
              <a:solidFill>
                <a:schemeClr val="tx1"/>
              </a:solidFill>
            </a:endParaRPr>
          </a:p>
          <a:p>
            <a:pPr algn="r" rtl="1"/>
            <a:r>
              <a:rPr lang="en-US" sz="5500" b="1" dirty="0"/>
              <a:t> </a:t>
            </a:r>
            <a:endParaRPr lang="en-US" sz="5500" dirty="0"/>
          </a:p>
          <a:p>
            <a:r>
              <a:rPr lang="ar-JO" b="1" dirty="0"/>
              <a:t> </a:t>
            </a:r>
            <a:endParaRPr lang="en-US" dirty="0"/>
          </a:p>
          <a:p>
            <a:r>
              <a:rPr lang="ar-JO" b="1" dirty="0"/>
              <a:t> </a:t>
            </a:r>
            <a:endParaRPr lang="en-US" dirty="0"/>
          </a:p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0994B75-0EDD-48AE-B527-25AC388F8B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015" y="466474"/>
            <a:ext cx="1495544" cy="1044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07235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LightSeedLeftStep">
      <a:dk1>
        <a:srgbClr val="000000"/>
      </a:dk1>
      <a:lt1>
        <a:srgbClr val="FFFFFF"/>
      </a:lt1>
      <a:dk2>
        <a:srgbClr val="242F41"/>
      </a:dk2>
      <a:lt2>
        <a:srgbClr val="E8E8E2"/>
      </a:lt2>
      <a:accent1>
        <a:srgbClr val="9896C6"/>
      </a:accent1>
      <a:accent2>
        <a:srgbClr val="7F95BA"/>
      </a:accent2>
      <a:accent3>
        <a:srgbClr val="7DACB8"/>
      </a:accent3>
      <a:accent4>
        <a:srgbClr val="78AFA3"/>
      </a:accent4>
      <a:accent5>
        <a:srgbClr val="83AE93"/>
      </a:accent5>
      <a:accent6>
        <a:srgbClr val="7BAF78"/>
      </a:accent6>
      <a:hlink>
        <a:srgbClr val="848651"/>
      </a:hlink>
      <a:folHlink>
        <a:srgbClr val="7F7F7F"/>
      </a:folHlink>
    </a:clrScheme>
    <a:fontScheme name="Retrospect">
      <a:majorFont>
        <a:latin typeface="Garamond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310</Words>
  <Application>Microsoft Office PowerPoint</Application>
  <PresentationFormat>Widescreen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Garamond</vt:lpstr>
      <vt:lpstr>Times New Roman</vt:lpstr>
      <vt:lpstr>RetrospectVTI</vt:lpstr>
      <vt:lpstr>رسوم الساعات المعتمدة</vt:lpstr>
      <vt:lpstr>تفاصيل الرسوم الأخرى</vt:lpstr>
      <vt:lpstr>   تعليمات رد الرسوم للطلبة الجدد للعام الدراسي 2021/2020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Madi, Aziz</dc:creator>
  <cp:lastModifiedBy>Rosan, Amani</cp:lastModifiedBy>
  <cp:revision>18</cp:revision>
  <dcterms:created xsi:type="dcterms:W3CDTF">2020-08-20T06:42:31Z</dcterms:created>
  <dcterms:modified xsi:type="dcterms:W3CDTF">2020-10-07T05:51:54Z</dcterms:modified>
</cp:coreProperties>
</file>