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308" r:id="rId3"/>
    <p:sldId id="306" r:id="rId4"/>
    <p:sldId id="316" r:id="rId5"/>
    <p:sldId id="283" r:id="rId6"/>
    <p:sldId id="321" r:id="rId7"/>
    <p:sldId id="315" r:id="rId8"/>
    <p:sldId id="317" r:id="rId9"/>
    <p:sldId id="319" r:id="rId10"/>
    <p:sldId id="320" r:id="rId11"/>
    <p:sldId id="312" r:id="rId12"/>
    <p:sldId id="291" r:id="rId13"/>
    <p:sldId id="322" r:id="rId14"/>
    <p:sldId id="286" r:id="rId15"/>
    <p:sldId id="288" r:id="rId16"/>
    <p:sldId id="313" r:id="rId17"/>
    <p:sldId id="309" r:id="rId18"/>
    <p:sldId id="289" r:id="rId19"/>
    <p:sldId id="298" r:id="rId20"/>
    <p:sldId id="294" r:id="rId21"/>
    <p:sldId id="307" r:id="rId22"/>
    <p:sldId id="295" r:id="rId23"/>
    <p:sldId id="296"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305"/>
    <a:srgbClr val="168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p:normalViewPr>
  <p:slideViewPr>
    <p:cSldViewPr snapToGrid="0">
      <p:cViewPr>
        <p:scale>
          <a:sx n="63" d="100"/>
          <a:sy n="63" d="100"/>
        </p:scale>
        <p:origin x="7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A0CFF-57F0-483B-B8B6-9FD6EA8EDE7C}" type="datetimeFigureOut">
              <a:rPr lang="de-DE" smtClean="0"/>
              <a:t>28.12.2021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D54AC-0A04-41E2-B1CD-CC646EB1D656}" type="slidenum">
              <a:rPr lang="de-DE" smtClean="0"/>
              <a:t>‹Nr.›</a:t>
            </a:fld>
            <a:endParaRPr lang="de-DE"/>
          </a:p>
        </p:txBody>
      </p:sp>
    </p:spTree>
    <p:extLst>
      <p:ext uri="{BB962C8B-B14F-4D97-AF65-F5344CB8AC3E}">
        <p14:creationId xmlns:p14="http://schemas.microsoft.com/office/powerpoint/2010/main" val="278902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Philipp</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50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10</a:t>
            </a:fld>
            <a:endParaRPr/>
          </a:p>
        </p:txBody>
      </p:sp>
    </p:spTree>
    <p:extLst>
      <p:ext uri="{BB962C8B-B14F-4D97-AF65-F5344CB8AC3E}">
        <p14:creationId xmlns:p14="http://schemas.microsoft.com/office/powerpoint/2010/main" val="288721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11</a:t>
            </a:fld>
            <a:endParaRPr/>
          </a:p>
        </p:txBody>
      </p:sp>
    </p:spTree>
    <p:extLst>
      <p:ext uri="{BB962C8B-B14F-4D97-AF65-F5344CB8AC3E}">
        <p14:creationId xmlns:p14="http://schemas.microsoft.com/office/powerpoint/2010/main" val="291783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12</a:t>
            </a:fld>
            <a:endParaRPr/>
          </a:p>
        </p:txBody>
      </p:sp>
    </p:spTree>
    <p:extLst>
      <p:ext uri="{BB962C8B-B14F-4D97-AF65-F5344CB8AC3E}">
        <p14:creationId xmlns:p14="http://schemas.microsoft.com/office/powerpoint/2010/main" val="299978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13</a:t>
            </a:fld>
            <a:endParaRPr/>
          </a:p>
        </p:txBody>
      </p:sp>
    </p:spTree>
    <p:extLst>
      <p:ext uri="{BB962C8B-B14F-4D97-AF65-F5344CB8AC3E}">
        <p14:creationId xmlns:p14="http://schemas.microsoft.com/office/powerpoint/2010/main" val="341748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extLst>
      <p:ext uri="{BB962C8B-B14F-4D97-AF65-F5344CB8AC3E}">
        <p14:creationId xmlns:p14="http://schemas.microsoft.com/office/powerpoint/2010/main" val="269232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extLst>
      <p:ext uri="{BB962C8B-B14F-4D97-AF65-F5344CB8AC3E}">
        <p14:creationId xmlns:p14="http://schemas.microsoft.com/office/powerpoint/2010/main" val="1117078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16</a:t>
            </a:fld>
            <a:endParaRPr/>
          </a:p>
        </p:txBody>
      </p:sp>
    </p:spTree>
    <p:extLst>
      <p:ext uri="{BB962C8B-B14F-4D97-AF65-F5344CB8AC3E}">
        <p14:creationId xmlns:p14="http://schemas.microsoft.com/office/powerpoint/2010/main" val="400354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17</a:t>
            </a:fld>
            <a:endParaRPr/>
          </a:p>
        </p:txBody>
      </p:sp>
    </p:spTree>
    <p:extLst>
      <p:ext uri="{BB962C8B-B14F-4D97-AF65-F5344CB8AC3E}">
        <p14:creationId xmlns:p14="http://schemas.microsoft.com/office/powerpoint/2010/main" val="288617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extLst>
      <p:ext uri="{BB962C8B-B14F-4D97-AF65-F5344CB8AC3E}">
        <p14:creationId xmlns:p14="http://schemas.microsoft.com/office/powerpoint/2010/main" val="316357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extLst>
      <p:ext uri="{BB962C8B-B14F-4D97-AF65-F5344CB8AC3E}">
        <p14:creationId xmlns:p14="http://schemas.microsoft.com/office/powerpoint/2010/main" val="128498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dirty="0"/>
          </a:p>
        </p:txBody>
      </p:sp>
    </p:spTree>
    <p:extLst>
      <p:ext uri="{BB962C8B-B14F-4D97-AF65-F5344CB8AC3E}">
        <p14:creationId xmlns:p14="http://schemas.microsoft.com/office/powerpoint/2010/main" val="352776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20</a:t>
            </a:fld>
            <a:endParaRPr/>
          </a:p>
        </p:txBody>
      </p:sp>
    </p:spTree>
    <p:extLst>
      <p:ext uri="{BB962C8B-B14F-4D97-AF65-F5344CB8AC3E}">
        <p14:creationId xmlns:p14="http://schemas.microsoft.com/office/powerpoint/2010/main" val="205378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extLst>
      <p:ext uri="{BB962C8B-B14F-4D97-AF65-F5344CB8AC3E}">
        <p14:creationId xmlns:p14="http://schemas.microsoft.com/office/powerpoint/2010/main" val="730261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22</a:t>
            </a:fld>
            <a:endParaRPr/>
          </a:p>
        </p:txBody>
      </p:sp>
    </p:spTree>
    <p:extLst>
      <p:ext uri="{BB962C8B-B14F-4D97-AF65-F5344CB8AC3E}">
        <p14:creationId xmlns:p14="http://schemas.microsoft.com/office/powerpoint/2010/main" val="2860295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23</a:t>
            </a:fld>
            <a:endParaRPr/>
          </a:p>
        </p:txBody>
      </p:sp>
    </p:spTree>
    <p:extLst>
      <p:ext uri="{BB962C8B-B14F-4D97-AF65-F5344CB8AC3E}">
        <p14:creationId xmlns:p14="http://schemas.microsoft.com/office/powerpoint/2010/main" val="42953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extLst>
      <p:ext uri="{BB962C8B-B14F-4D97-AF65-F5344CB8AC3E}">
        <p14:creationId xmlns:p14="http://schemas.microsoft.com/office/powerpoint/2010/main" val="71162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4</a:t>
            </a:fld>
            <a:endParaRPr/>
          </a:p>
        </p:txBody>
      </p:sp>
    </p:spTree>
    <p:extLst>
      <p:ext uri="{BB962C8B-B14F-4D97-AF65-F5344CB8AC3E}">
        <p14:creationId xmlns:p14="http://schemas.microsoft.com/office/powerpoint/2010/main" val="321967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extLst>
      <p:ext uri="{BB962C8B-B14F-4D97-AF65-F5344CB8AC3E}">
        <p14:creationId xmlns:p14="http://schemas.microsoft.com/office/powerpoint/2010/main" val="241213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6</a:t>
            </a:fld>
            <a:endParaRPr/>
          </a:p>
        </p:txBody>
      </p:sp>
    </p:spTree>
    <p:extLst>
      <p:ext uri="{BB962C8B-B14F-4D97-AF65-F5344CB8AC3E}">
        <p14:creationId xmlns:p14="http://schemas.microsoft.com/office/powerpoint/2010/main" val="179782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extLst>
      <p:ext uri="{BB962C8B-B14F-4D97-AF65-F5344CB8AC3E}">
        <p14:creationId xmlns:p14="http://schemas.microsoft.com/office/powerpoint/2010/main" val="335155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extLst>
      <p:ext uri="{BB962C8B-B14F-4D97-AF65-F5344CB8AC3E}">
        <p14:creationId xmlns:p14="http://schemas.microsoft.com/office/powerpoint/2010/main" val="99968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93" name="Google Shape;1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9</a:t>
            </a:fld>
            <a:endParaRPr/>
          </a:p>
        </p:txBody>
      </p:sp>
    </p:spTree>
    <p:extLst>
      <p:ext uri="{BB962C8B-B14F-4D97-AF65-F5344CB8AC3E}">
        <p14:creationId xmlns:p14="http://schemas.microsoft.com/office/powerpoint/2010/main" val="335251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DE"/>
              <a:t>December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423612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DE"/>
              <a:t>December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2724305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DE"/>
              <a:t>December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65075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DE"/>
              <a:t>December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107353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DE"/>
              <a:t>December 2021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177595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DE"/>
              <a:t>December 2021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168816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DE"/>
              <a:t>December 2021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292715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DE"/>
              <a:t>December 2021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290201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DE"/>
              <a:t>December 2021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302939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DE"/>
              <a:t>December 2021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396782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DE"/>
              <a:t>December 2021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31787-BFF4-4A4C-9833-6A1F9C831468}" type="slidenum">
              <a:rPr lang="en-US" smtClean="0"/>
              <a:t>‹Nr.›</a:t>
            </a:fld>
            <a:endParaRPr lang="en-US"/>
          </a:p>
        </p:txBody>
      </p:sp>
    </p:spTree>
    <p:extLst>
      <p:ext uri="{BB962C8B-B14F-4D97-AF65-F5344CB8AC3E}">
        <p14:creationId xmlns:p14="http://schemas.microsoft.com/office/powerpoint/2010/main" val="155366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DE"/>
              <a:t>December 2021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31787-BFF4-4A4C-9833-6A1F9C831468}" type="slidenum">
              <a:rPr lang="en-US" smtClean="0"/>
              <a:t>‹Nr.›</a:t>
            </a:fld>
            <a:endParaRPr lang="en-US"/>
          </a:p>
        </p:txBody>
      </p:sp>
    </p:spTree>
    <p:extLst>
      <p:ext uri="{BB962C8B-B14F-4D97-AF65-F5344CB8AC3E}">
        <p14:creationId xmlns:p14="http://schemas.microsoft.com/office/powerpoint/2010/main" val="2302384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ulda.de/kultur-freizeit.html"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9" name="Google Shape;89;p1"/>
          <p:cNvGrpSpPr/>
          <p:nvPr/>
        </p:nvGrpSpPr>
        <p:grpSpPr>
          <a:xfrm>
            <a:off x="0" y="0"/>
            <a:ext cx="12192000" cy="6858000"/>
            <a:chOff x="-1" y="0"/>
            <a:chExt cx="9144002" cy="5761520"/>
          </a:xfrm>
        </p:grpSpPr>
        <p:sp>
          <p:nvSpPr>
            <p:cNvPr id="90" name="Google Shape;90;p1"/>
            <p:cNvSpPr/>
            <p:nvPr/>
          </p:nvSpPr>
          <p:spPr>
            <a:xfrm>
              <a:off x="-1" y="0"/>
              <a:ext cx="9144001" cy="142883"/>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pic>
          <p:nvPicPr>
            <p:cNvPr id="91" name="Google Shape;91;p1" descr="F:\Projekte Backup\11_GJU\21_powerPoint_neuesLogo\00_material\startseite.jpg"/>
            <p:cNvPicPr preferRelativeResize="0"/>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rcRect b="52031"/>
            <a:stretch/>
          </p:blipFill>
          <p:spPr>
            <a:xfrm>
              <a:off x="0" y="4725384"/>
              <a:ext cx="9144001" cy="1036136"/>
            </a:xfrm>
            <a:prstGeom prst="rect">
              <a:avLst/>
            </a:prstGeom>
            <a:noFill/>
            <a:ln>
              <a:noFill/>
            </a:ln>
          </p:spPr>
        </p:pic>
      </p:grpSp>
      <p:sp>
        <p:nvSpPr>
          <p:cNvPr id="92" name="Google Shape;92;p1"/>
          <p:cNvSpPr/>
          <p:nvPr/>
        </p:nvSpPr>
        <p:spPr>
          <a:xfrm>
            <a:off x="222068" y="303600"/>
            <a:ext cx="8600575" cy="1754286"/>
          </a:xfrm>
          <a:prstGeom prst="rect">
            <a:avLst/>
          </a:prstGeom>
          <a:noFill/>
          <a:ln>
            <a:noFill/>
          </a:ln>
        </p:spPr>
        <p:txBody>
          <a:bodyPr spcFirstLastPara="1" wrap="square" lIns="91425" tIns="45700" rIns="91425" bIns="45700" anchor="t" anchorCtr="0">
            <a:spAutoFit/>
          </a:bodyPr>
          <a:lstStyle/>
          <a:p>
            <a:pPr algn="ctr"/>
            <a:r>
              <a:rPr lang="en-US" sz="5400" b="1" dirty="0">
                <a:solidFill>
                  <a:srgbClr val="FF0000"/>
                </a:solidFill>
                <a:latin typeface="Calibri"/>
                <a:cs typeface="Calibri"/>
                <a:sym typeface="Calibri"/>
              </a:rPr>
              <a:t>City Survival Guide</a:t>
            </a:r>
            <a:endParaRPr dirty="0">
              <a:solidFill>
                <a:srgbClr val="FF0000"/>
              </a:solidFill>
            </a:endParaRPr>
          </a:p>
          <a:p>
            <a:pPr algn="ctr"/>
            <a:r>
              <a:rPr lang="de-DE" sz="5400" b="1" dirty="0">
                <a:solidFill>
                  <a:srgbClr val="FF0000"/>
                </a:solidFill>
                <a:latin typeface="Calibri"/>
                <a:ea typeface="Calibri"/>
                <a:cs typeface="Calibri"/>
                <a:sym typeface="Calibri"/>
              </a:rPr>
              <a:t>					Fulda</a:t>
            </a:r>
            <a:endParaRPr dirty="0">
              <a:solidFill>
                <a:srgbClr val="FF0000"/>
              </a:solidFill>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7200"/>
          <a:stretch/>
        </p:blipFill>
        <p:spPr>
          <a:xfrm>
            <a:off x="806902" y="1650748"/>
            <a:ext cx="3173493" cy="273811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125" y="1953642"/>
            <a:ext cx="3203667" cy="2435220"/>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b="7905"/>
          <a:stretch/>
        </p:blipFill>
        <p:spPr>
          <a:xfrm>
            <a:off x="7877900" y="1419497"/>
            <a:ext cx="3969432" cy="2969365"/>
          </a:xfrm>
          <a:prstGeom prst="rect">
            <a:avLst/>
          </a:prstGeom>
        </p:spPr>
      </p:pic>
      <p:sp>
        <p:nvSpPr>
          <p:cNvPr id="5" name="Datumsplatzhalter 4">
            <a:extLst>
              <a:ext uri="{FF2B5EF4-FFF2-40B4-BE49-F238E27FC236}">
                <a16:creationId xmlns:a16="http://schemas.microsoft.com/office/drawing/2014/main" id="{3FF9965F-390A-46A8-9CDC-9B099B1F6508}"/>
              </a:ext>
            </a:extLst>
          </p:cNvPr>
          <p:cNvSpPr>
            <a:spLocks noGrp="1"/>
          </p:cNvSpPr>
          <p:nvPr>
            <p:ph type="dt" sz="half" idx="10"/>
          </p:nvPr>
        </p:nvSpPr>
        <p:spPr/>
        <p:txBody>
          <a:bodyPr/>
          <a:lstStyle/>
          <a:p>
            <a:r>
              <a:rPr lang="en-DE"/>
              <a:t>December 2021</a:t>
            </a:r>
            <a:endParaRPr lang="en-US"/>
          </a:p>
        </p:txBody>
      </p:sp>
      <p:sp>
        <p:nvSpPr>
          <p:cNvPr id="6" name="Foliennummernplatzhalter 5">
            <a:extLst>
              <a:ext uri="{FF2B5EF4-FFF2-40B4-BE49-F238E27FC236}">
                <a16:creationId xmlns:a16="http://schemas.microsoft.com/office/drawing/2014/main" id="{97C04EC4-DC8F-4AC5-8B50-910F1F269020}"/>
              </a:ext>
            </a:extLst>
          </p:cNvPr>
          <p:cNvSpPr>
            <a:spLocks noGrp="1"/>
          </p:cNvSpPr>
          <p:nvPr>
            <p:ph type="sldNum" sz="quarter" idx="12"/>
          </p:nvPr>
        </p:nvSpPr>
        <p:spPr/>
        <p:txBody>
          <a:bodyPr/>
          <a:lstStyle/>
          <a:p>
            <a:fld id="{E6C31787-BFF4-4A4C-9833-6A1F9C831468}" type="slidenum">
              <a:rPr lang="en-US" smtClean="0"/>
              <a:t>1</a:t>
            </a:fld>
            <a:endParaRPr lang="en-US"/>
          </a:p>
        </p:txBody>
      </p:sp>
      <p:pic>
        <p:nvPicPr>
          <p:cNvPr id="8" name="Grafik 7">
            <a:extLst>
              <a:ext uri="{FF2B5EF4-FFF2-40B4-BE49-F238E27FC236}">
                <a16:creationId xmlns:a16="http://schemas.microsoft.com/office/drawing/2014/main" id="{DF1816D0-66E7-42F8-B375-A3D6BD8D4C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4" name="Google Shape;104;p2"/>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nvGrpSpPr>
          <p:cNvPr id="98" name="Google Shape;98;p2"/>
          <p:cNvGrpSpPr/>
          <p:nvPr/>
        </p:nvGrpSpPr>
        <p:grpSpPr>
          <a:xfrm>
            <a:off x="0" y="3"/>
            <a:ext cx="12192000" cy="6857997"/>
            <a:chOff x="0" y="0"/>
            <a:chExt cx="9144000" cy="6869113"/>
          </a:xfrm>
        </p:grpSpPr>
        <p:sp>
          <p:nvSpPr>
            <p:cNvPr id="99" name="Google Shape;99;p2"/>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100" name="Google Shape;100;p2"/>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sp>
        <p:nvSpPr>
          <p:cNvPr id="101" name="Google Shape;101;p2"/>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02" name="Google Shape;102;p2"/>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10</a:t>
            </a:fld>
            <a:endParaRPr>
              <a:solidFill>
                <a:schemeClr val="lt1"/>
              </a:solidFill>
            </a:endParaRPr>
          </a:p>
        </p:txBody>
      </p:sp>
      <p:sp>
        <p:nvSpPr>
          <p:cNvPr id="105" name="Google Shape;105;p2"/>
          <p:cNvSpPr/>
          <p:nvPr/>
        </p:nvSpPr>
        <p:spPr>
          <a:xfrm>
            <a:off x="1392718" y="1266831"/>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4" name="Textfeld 23">
            <a:extLst>
              <a:ext uri="{FF2B5EF4-FFF2-40B4-BE49-F238E27FC236}">
                <a16:creationId xmlns:a16="http://schemas.microsoft.com/office/drawing/2014/main" id="{F650628A-BDCE-443E-9815-9C85C23DB3A9}"/>
              </a:ext>
            </a:extLst>
          </p:cNvPr>
          <p:cNvSpPr txBox="1"/>
          <p:nvPr/>
        </p:nvSpPr>
        <p:spPr>
          <a:xfrm>
            <a:off x="1392718" y="626133"/>
            <a:ext cx="7155808" cy="523220"/>
          </a:xfrm>
          <a:prstGeom prst="rect">
            <a:avLst/>
          </a:prstGeom>
          <a:noFill/>
        </p:spPr>
        <p:txBody>
          <a:bodyPr wrap="square">
            <a:spAutoFit/>
          </a:bodyPr>
          <a:lstStyle/>
          <a:p>
            <a:r>
              <a:rPr lang="de-DE" sz="2800" b="1" dirty="0">
                <a:latin typeface="Cambria" panose="02040503050406030204" pitchFamily="18" charset="0"/>
                <a:ea typeface="Cambria" panose="02040503050406030204" pitchFamily="18" charset="0"/>
              </a:rPr>
              <a:t>Semesterticket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977" b="2706"/>
          <a:stretch/>
        </p:blipFill>
        <p:spPr>
          <a:xfrm>
            <a:off x="4330543" y="242887"/>
            <a:ext cx="4735080" cy="6114741"/>
          </a:xfrm>
          <a:prstGeom prst="rect">
            <a:avLst/>
          </a:prstGeom>
        </p:spPr>
      </p:pic>
      <p:sp>
        <p:nvSpPr>
          <p:cNvPr id="4" name="TextBox 3"/>
          <p:cNvSpPr txBox="1"/>
          <p:nvPr/>
        </p:nvSpPr>
        <p:spPr>
          <a:xfrm>
            <a:off x="629543" y="2116885"/>
            <a:ext cx="3370217" cy="2308324"/>
          </a:xfrm>
          <a:prstGeom prst="rect">
            <a:avLst/>
          </a:prstGeom>
          <a:noFill/>
        </p:spPr>
        <p:txBody>
          <a:bodyPr wrap="square" rtlCol="0">
            <a:spAutoFit/>
          </a:bodyPr>
          <a:lstStyle/>
          <a:p>
            <a:r>
              <a:rPr lang="de-DE" sz="3600" b="1" dirty="0"/>
              <a:t>Use </a:t>
            </a:r>
            <a:r>
              <a:rPr lang="de-DE" sz="3600" b="1" dirty="0" err="1"/>
              <a:t>your</a:t>
            </a:r>
            <a:r>
              <a:rPr lang="de-DE" sz="3600" b="1" dirty="0"/>
              <a:t> </a:t>
            </a:r>
            <a:r>
              <a:rPr lang="de-DE" sz="3600" b="1" dirty="0" err="1"/>
              <a:t>semester</a:t>
            </a:r>
            <a:r>
              <a:rPr lang="de-DE" sz="3600" b="1" dirty="0"/>
              <a:t> ticket </a:t>
            </a:r>
            <a:r>
              <a:rPr lang="de-DE" sz="3600" b="1" dirty="0" err="1"/>
              <a:t>to</a:t>
            </a:r>
            <a:r>
              <a:rPr lang="de-DE" sz="3600" b="1" dirty="0"/>
              <a:t> </a:t>
            </a:r>
            <a:r>
              <a:rPr lang="de-DE" sz="3600" b="1" dirty="0" err="1"/>
              <a:t>explore</a:t>
            </a:r>
            <a:r>
              <a:rPr lang="de-DE" sz="3600" b="1" dirty="0"/>
              <a:t> Hessen </a:t>
            </a:r>
            <a:r>
              <a:rPr lang="de-DE" sz="3600" b="1" dirty="0" err="1"/>
              <a:t>for</a:t>
            </a:r>
            <a:r>
              <a:rPr lang="de-DE" sz="3600" b="1" dirty="0"/>
              <a:t> </a:t>
            </a:r>
            <a:r>
              <a:rPr lang="de-DE" sz="3600" b="1" dirty="0" err="1"/>
              <a:t>free</a:t>
            </a:r>
            <a:r>
              <a:rPr lang="de-DE" sz="3600" b="1" dirty="0"/>
              <a:t>! </a:t>
            </a:r>
            <a:endParaRPr lang="en-US" sz="3600" b="1" dirty="0"/>
          </a:p>
        </p:txBody>
      </p:sp>
      <p:pic>
        <p:nvPicPr>
          <p:cNvPr id="13" name="Grafik 12">
            <a:extLst>
              <a:ext uri="{FF2B5EF4-FFF2-40B4-BE49-F238E27FC236}">
                <a16:creationId xmlns:a16="http://schemas.microsoft.com/office/drawing/2014/main" id="{9F7F1C06-4D62-47C3-A4EE-E3676BD9C5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412794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11</a:t>
            </a:fld>
            <a:endParaRPr dirty="0">
              <a:solidFill>
                <a:schemeClr val="lt1"/>
              </a:solidFill>
            </a:endParaRPr>
          </a:p>
        </p:txBody>
      </p:sp>
      <p:sp>
        <p:nvSpPr>
          <p:cNvPr id="200" name="Google Shape;200;p5"/>
          <p:cNvSpPr txBox="1"/>
          <p:nvPr/>
        </p:nvSpPr>
        <p:spPr>
          <a:xfrm>
            <a:off x="4188170" y="471760"/>
            <a:ext cx="6994525"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ambria" panose="02040503050406030204" pitchFamily="18" charset="0"/>
                <a:ea typeface="Cambria" panose="02040503050406030204" pitchFamily="18" charset="0"/>
                <a:cs typeface="Cambria"/>
                <a:sym typeface="Cambria"/>
              </a:rPr>
              <a:t>Culture &amp; Sport</a:t>
            </a: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07AF285A-0AD9-42E5-9C1D-537BBCC17DCC}"/>
              </a:ext>
            </a:extLst>
          </p:cNvPr>
          <p:cNvSpPr>
            <a:spLocks noGrp="1"/>
          </p:cNvSpPr>
          <p:nvPr>
            <p:ph idx="1"/>
          </p:nvPr>
        </p:nvSpPr>
        <p:spPr>
          <a:xfrm>
            <a:off x="4215503" y="1632997"/>
            <a:ext cx="6247846" cy="4460875"/>
          </a:xfrm>
        </p:spPr>
        <p:txBody>
          <a:bodyPr>
            <a:normAutofit/>
          </a:bodyPr>
          <a:lstStyle/>
          <a:p>
            <a:r>
              <a:rPr lang="de-DE" sz="2400" dirty="0"/>
              <a:t>Stadt Fulda publishes all events that are taking place in Fulda (</a:t>
            </a:r>
            <a:r>
              <a:rPr lang="de-DE" sz="2400" dirty="0">
                <a:hlinkClick r:id="rId3"/>
              </a:rPr>
              <a:t>https://www.fulda.de/kultur-freizeit.html</a:t>
            </a:r>
            <a:r>
              <a:rPr lang="de-DE" sz="2400" dirty="0"/>
              <a:t>)</a:t>
            </a:r>
            <a:endParaRPr lang="de-DE" sz="2000" dirty="0"/>
          </a:p>
          <a:p>
            <a:r>
              <a:rPr lang="de-DE" sz="2400" b="1" dirty="0"/>
              <a:t>Wohnzimmer – Welcome In</a:t>
            </a:r>
            <a:r>
              <a:rPr lang="de-DE" sz="2400" dirty="0"/>
              <a:t> </a:t>
            </a:r>
            <a:r>
              <a:rPr lang="de-DE" sz="2400" dirty="0" err="1"/>
              <a:t>is</a:t>
            </a:r>
            <a:r>
              <a:rPr lang="de-DE" sz="2400" dirty="0"/>
              <a:t> a cultural and meeting center</a:t>
            </a:r>
          </a:p>
          <a:p>
            <a:pPr lvl="1"/>
            <a:r>
              <a:rPr lang="en-US" sz="2000" dirty="0"/>
              <a:t>volunteers with and without refugee experience welcome people from everywhere</a:t>
            </a:r>
          </a:p>
          <a:p>
            <a:pPr lvl="1"/>
            <a:r>
              <a:rPr lang="de-DE" sz="2000" dirty="0"/>
              <a:t>Diverse program and everyone can contribute to it</a:t>
            </a:r>
          </a:p>
          <a:p>
            <a:r>
              <a:rPr lang="de-DE" sz="2400" dirty="0"/>
              <a:t>Hochschule Fulda offers a diverse sport program each semester </a:t>
            </a:r>
          </a:p>
          <a:p>
            <a:pPr lvl="1"/>
            <a:r>
              <a:rPr lang="de-DE" sz="2000" dirty="0"/>
              <a:t>https://www.hs-fulda.de/unsere-hochschule/a-z-alle-institutionen/hochschulsport/</a:t>
            </a:r>
          </a:p>
          <a:p>
            <a:endParaRPr lang="de-DE"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547" y="2400298"/>
            <a:ext cx="2047875" cy="2143125"/>
          </a:xfrm>
          <a:prstGeom prst="rect">
            <a:avLst/>
          </a:prstGeom>
        </p:spPr>
      </p:pic>
      <p:sp>
        <p:nvSpPr>
          <p:cNvPr id="5" name="AutoShape 2" descr="Image result for sport fussball"/>
          <p:cNvSpPr>
            <a:spLocks noChangeAspect="1" noChangeArrowheads="1"/>
          </p:cNvSpPr>
          <p:nvPr/>
        </p:nvSpPr>
        <p:spPr bwMode="auto">
          <a:xfrm>
            <a:off x="63500" y="-822325"/>
            <a:ext cx="29622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Grafik 13">
            <a:extLst>
              <a:ext uri="{FF2B5EF4-FFF2-40B4-BE49-F238E27FC236}">
                <a16:creationId xmlns:a16="http://schemas.microsoft.com/office/drawing/2014/main" id="{1C041AB7-EB26-4AFB-AE13-9D1D7547F9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408995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12</a:t>
            </a:fld>
            <a:endParaRPr>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a:latin typeface="Cambria" panose="02040503050406030204" pitchFamily="18" charset="0"/>
                <a:ea typeface="Cambria" panose="02040503050406030204" pitchFamily="18" charset="0"/>
              </a:rPr>
              <a:t>Restaurants </a:t>
            </a:r>
            <a:r>
              <a:rPr lang="de-DE" sz="3200" b="1" dirty="0" err="1">
                <a:latin typeface="Cambria" panose="02040503050406030204" pitchFamily="18" charset="0"/>
                <a:ea typeface="Cambria" panose="02040503050406030204" pitchFamily="18" charset="0"/>
              </a:rPr>
              <a:t>and</a:t>
            </a:r>
            <a:r>
              <a:rPr lang="de-DE" sz="3200" b="1" dirty="0">
                <a:latin typeface="Cambria" panose="02040503050406030204" pitchFamily="18" charset="0"/>
                <a:ea typeface="Cambria" panose="02040503050406030204" pitchFamily="18" charset="0"/>
              </a:rPr>
              <a:t> Cafés</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5" name="Content Placeholder 2">
            <a:extLst>
              <a:ext uri="{FF2B5EF4-FFF2-40B4-BE49-F238E27FC236}">
                <a16:creationId xmlns:a16="http://schemas.microsoft.com/office/drawing/2014/main" id="{D8BF0ACE-DDEB-4B9E-B7E0-C77B89759C08}"/>
              </a:ext>
            </a:extLst>
          </p:cNvPr>
          <p:cNvSpPr>
            <a:spLocks noGrp="1"/>
          </p:cNvSpPr>
          <p:nvPr>
            <p:ph idx="1"/>
          </p:nvPr>
        </p:nvSpPr>
        <p:spPr>
          <a:xfrm>
            <a:off x="4315309" y="1599316"/>
            <a:ext cx="5876444" cy="4637972"/>
          </a:xfrm>
        </p:spPr>
        <p:txBody>
          <a:bodyPr>
            <a:normAutofit/>
          </a:bodyPr>
          <a:lstStyle/>
          <a:p>
            <a:r>
              <a:rPr lang="en-US" sz="2400" dirty="0"/>
              <a:t>A lot of </a:t>
            </a:r>
            <a:r>
              <a:rPr lang="en-US" sz="2400" dirty="0" err="1"/>
              <a:t>caf</a:t>
            </a:r>
            <a:r>
              <a:rPr lang="de-DE" sz="2400" dirty="0"/>
              <a:t>és and restaurants are downtown (area around Universitätsplatz which is close to the train station)</a:t>
            </a:r>
          </a:p>
          <a:p>
            <a:r>
              <a:rPr lang="de-DE" sz="2400" b="1" dirty="0"/>
              <a:t>Café Glück </a:t>
            </a:r>
            <a:r>
              <a:rPr lang="de-DE" sz="2400" dirty="0" err="1"/>
              <a:t>serves</a:t>
            </a:r>
            <a:r>
              <a:rPr lang="de-DE" sz="2400" dirty="0"/>
              <a:t> </a:t>
            </a:r>
            <a:r>
              <a:rPr lang="de-DE" sz="2400" dirty="0" err="1"/>
              <a:t>great</a:t>
            </a:r>
            <a:r>
              <a:rPr lang="de-DE" sz="2400" dirty="0"/>
              <a:t> </a:t>
            </a:r>
            <a:r>
              <a:rPr lang="de-DE" sz="2400" dirty="0" err="1"/>
              <a:t>and</a:t>
            </a:r>
            <a:r>
              <a:rPr lang="de-DE" sz="2400" dirty="0"/>
              <a:t> diverse </a:t>
            </a:r>
            <a:r>
              <a:rPr lang="de-DE" sz="2400" dirty="0" err="1"/>
              <a:t>breakfasts</a:t>
            </a:r>
            <a:endParaRPr lang="de-DE" sz="2400" dirty="0"/>
          </a:p>
          <a:p>
            <a:r>
              <a:rPr lang="de-DE" sz="2400" b="1" dirty="0"/>
              <a:t>Antons </a:t>
            </a:r>
            <a:r>
              <a:rPr lang="de-DE" sz="2400" b="1" dirty="0" err="1"/>
              <a:t>meet</a:t>
            </a:r>
            <a:r>
              <a:rPr lang="de-DE" sz="2400" b="1" dirty="0"/>
              <a:t> &amp; </a:t>
            </a:r>
            <a:r>
              <a:rPr lang="de-DE" sz="2400" b="1" dirty="0" err="1"/>
              <a:t>eat</a:t>
            </a:r>
            <a:r>
              <a:rPr lang="de-DE" sz="2400" b="1" dirty="0"/>
              <a:t> </a:t>
            </a:r>
            <a:r>
              <a:rPr lang="de-DE" sz="2400" dirty="0" err="1"/>
              <a:t>is</a:t>
            </a:r>
            <a:r>
              <a:rPr lang="de-DE" sz="2400" dirty="0"/>
              <a:t> an „inclusive“ </a:t>
            </a:r>
            <a:r>
              <a:rPr lang="de-DE" sz="2400" dirty="0" err="1"/>
              <a:t>restaurant</a:t>
            </a:r>
            <a:r>
              <a:rPr lang="de-DE" sz="2400" dirty="0"/>
              <a:t> </a:t>
            </a:r>
            <a:r>
              <a:rPr lang="de-DE" sz="2400" dirty="0" err="1"/>
              <a:t>because</a:t>
            </a:r>
            <a:r>
              <a:rPr lang="de-DE" sz="2400" dirty="0"/>
              <a:t> </a:t>
            </a:r>
            <a:r>
              <a:rPr lang="de-DE" sz="2400" dirty="0" err="1"/>
              <a:t>people</a:t>
            </a:r>
            <a:r>
              <a:rPr lang="de-DE" sz="2400" dirty="0"/>
              <a:t> </a:t>
            </a:r>
            <a:r>
              <a:rPr lang="de-DE" sz="2400" dirty="0" err="1"/>
              <a:t>with</a:t>
            </a:r>
            <a:r>
              <a:rPr lang="de-DE" sz="2400" dirty="0"/>
              <a:t> </a:t>
            </a:r>
            <a:r>
              <a:rPr lang="de-DE" sz="2400" dirty="0" err="1"/>
              <a:t>and</a:t>
            </a:r>
            <a:r>
              <a:rPr lang="de-DE" sz="2400" dirty="0"/>
              <a:t> </a:t>
            </a:r>
            <a:r>
              <a:rPr lang="de-DE" sz="2400" dirty="0" err="1"/>
              <a:t>without</a:t>
            </a:r>
            <a:r>
              <a:rPr lang="de-DE" sz="2400" dirty="0"/>
              <a:t> </a:t>
            </a:r>
            <a:r>
              <a:rPr lang="de-DE" sz="2400" dirty="0" err="1"/>
              <a:t>disabilities</a:t>
            </a:r>
            <a:r>
              <a:rPr lang="de-DE" sz="2400" dirty="0"/>
              <a:t> </a:t>
            </a:r>
            <a:r>
              <a:rPr lang="de-DE" sz="2400" dirty="0" err="1"/>
              <a:t>work</a:t>
            </a:r>
            <a:r>
              <a:rPr lang="de-DE" sz="2400" dirty="0"/>
              <a:t> </a:t>
            </a:r>
            <a:r>
              <a:rPr lang="de-DE" sz="2400" dirty="0" err="1"/>
              <a:t>there</a:t>
            </a:r>
            <a:endParaRPr lang="de-DE" sz="2400" dirty="0"/>
          </a:p>
          <a:p>
            <a:pPr lvl="1"/>
            <a:r>
              <a:rPr lang="de-DE" sz="1800" dirty="0" err="1"/>
              <a:t>They</a:t>
            </a:r>
            <a:r>
              <a:rPr lang="de-DE" sz="1800" dirty="0"/>
              <a:t> </a:t>
            </a:r>
            <a:r>
              <a:rPr lang="de-DE" sz="1800" dirty="0" err="1"/>
              <a:t>offer</a:t>
            </a:r>
            <a:r>
              <a:rPr lang="de-DE" sz="1800" dirty="0"/>
              <a:t> a </a:t>
            </a:r>
            <a:r>
              <a:rPr lang="de-DE" sz="1800" dirty="0" err="1"/>
              <a:t>variety</a:t>
            </a:r>
            <a:r>
              <a:rPr lang="de-DE" sz="1800" dirty="0"/>
              <a:t> </a:t>
            </a:r>
            <a:r>
              <a:rPr lang="de-DE" sz="1800" dirty="0" err="1"/>
              <a:t>of</a:t>
            </a:r>
            <a:r>
              <a:rPr lang="de-DE" sz="1800" dirty="0"/>
              <a:t> </a:t>
            </a:r>
            <a:r>
              <a:rPr lang="de-DE" sz="1800" dirty="0" err="1"/>
              <a:t>meals</a:t>
            </a:r>
            <a:r>
              <a:rPr lang="de-DE" sz="1800" dirty="0"/>
              <a:t> </a:t>
            </a:r>
            <a:r>
              <a:rPr lang="de-DE" sz="1800" dirty="0" err="1"/>
              <a:t>with</a:t>
            </a:r>
            <a:r>
              <a:rPr lang="de-DE" sz="1800" dirty="0"/>
              <a:t> </a:t>
            </a:r>
            <a:r>
              <a:rPr lang="de-DE" sz="1800" dirty="0" err="1"/>
              <a:t>potatos</a:t>
            </a:r>
            <a:r>
              <a:rPr lang="de-DE" sz="1800" dirty="0"/>
              <a:t> but also breakfast</a:t>
            </a:r>
          </a:p>
          <a:p>
            <a:r>
              <a:rPr lang="de-DE" sz="2400" b="1" dirty="0"/>
              <a:t>Alte Schule </a:t>
            </a:r>
            <a:r>
              <a:rPr lang="de-DE" sz="2400" dirty="0"/>
              <a:t>– Kaffee/Kiosk/Bar </a:t>
            </a:r>
          </a:p>
          <a:p>
            <a:pPr lvl="1"/>
            <a:r>
              <a:rPr lang="de-DE" sz="1800" dirty="0"/>
              <a:t>a nice place to meet friends in the evening </a:t>
            </a:r>
            <a:r>
              <a:rPr lang="de-DE" sz="1800" b="1" dirty="0"/>
              <a:t> </a:t>
            </a:r>
          </a:p>
          <a:p>
            <a:pPr marL="0" indent="0">
              <a:buNone/>
            </a:pPr>
            <a:endParaRPr lang="en-US" sz="2000" dirty="0"/>
          </a:p>
          <a:p>
            <a:endParaRPr lang="en-US" sz="2000" dirty="0"/>
          </a:p>
          <a:p>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1" y="1690441"/>
            <a:ext cx="3951513" cy="158060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62" y="3432974"/>
            <a:ext cx="3028950" cy="2143125"/>
          </a:xfrm>
          <a:prstGeom prst="rect">
            <a:avLst/>
          </a:prstGeom>
        </p:spPr>
      </p:pic>
      <p:pic>
        <p:nvPicPr>
          <p:cNvPr id="14" name="Grafik 13">
            <a:extLst>
              <a:ext uri="{FF2B5EF4-FFF2-40B4-BE49-F238E27FC236}">
                <a16:creationId xmlns:a16="http://schemas.microsoft.com/office/drawing/2014/main" id="{6CA451EA-064B-4664-83C8-BA7D9354C7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69704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13</a:t>
            </a:fld>
            <a:endParaRPr>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a:solidFill>
                  <a:schemeClr val="dk1"/>
                </a:solidFill>
                <a:latin typeface="Cambria" panose="02040503050406030204" pitchFamily="18" charset="0"/>
                <a:ea typeface="Cambria" panose="02040503050406030204" pitchFamily="18" charset="0"/>
                <a:cs typeface="Cambria"/>
                <a:sym typeface="Cambria"/>
              </a:rPr>
              <a:t>Other </a:t>
            </a:r>
            <a:r>
              <a:rPr lang="de-DE" sz="3200" b="1" dirty="0" err="1">
                <a:solidFill>
                  <a:schemeClr val="dk1"/>
                </a:solidFill>
                <a:latin typeface="Cambria" panose="02040503050406030204" pitchFamily="18" charset="0"/>
                <a:ea typeface="Cambria" panose="02040503050406030204" pitchFamily="18" charset="0"/>
                <a:cs typeface="Cambria"/>
                <a:sym typeface="Cambria"/>
              </a:rPr>
              <a:t>food</a:t>
            </a:r>
            <a:r>
              <a:rPr lang="de-DE" sz="3200" b="1" dirty="0">
                <a:solidFill>
                  <a:schemeClr val="dk1"/>
                </a:solidFill>
                <a:latin typeface="Cambria" panose="02040503050406030204" pitchFamily="18" charset="0"/>
                <a:ea typeface="Cambria" panose="02040503050406030204" pitchFamily="18" charset="0"/>
                <a:cs typeface="Cambria"/>
                <a:sym typeface="Cambria"/>
              </a:rPr>
              <a:t> </a:t>
            </a:r>
            <a:r>
              <a:rPr lang="de-DE" sz="3200" b="1" dirty="0" err="1">
                <a:solidFill>
                  <a:schemeClr val="dk1"/>
                </a:solidFill>
                <a:latin typeface="Cambria" panose="02040503050406030204" pitchFamily="18" charset="0"/>
                <a:ea typeface="Cambria" panose="02040503050406030204" pitchFamily="18" charset="0"/>
                <a:cs typeface="Cambria"/>
                <a:sym typeface="Cambria"/>
              </a:rPr>
              <a:t>related</a:t>
            </a:r>
            <a:r>
              <a:rPr lang="de-DE" sz="3200" b="1" dirty="0">
                <a:solidFill>
                  <a:schemeClr val="dk1"/>
                </a:solidFill>
                <a:latin typeface="Cambria" panose="02040503050406030204" pitchFamily="18" charset="0"/>
                <a:ea typeface="Cambria" panose="02040503050406030204" pitchFamily="18" charset="0"/>
                <a:cs typeface="Cambria"/>
                <a:sym typeface="Cambria"/>
              </a:rPr>
              <a:t> </a:t>
            </a:r>
            <a:r>
              <a:rPr lang="de-DE" sz="3200" b="1" dirty="0" err="1">
                <a:solidFill>
                  <a:schemeClr val="dk1"/>
                </a:solidFill>
                <a:latin typeface="Cambria" panose="02040503050406030204" pitchFamily="18" charset="0"/>
                <a:ea typeface="Cambria" panose="02040503050406030204" pitchFamily="18" charset="0"/>
                <a:cs typeface="Cambria"/>
                <a:sym typeface="Cambria"/>
              </a:rPr>
              <a:t>tipps</a:t>
            </a:r>
            <a:r>
              <a:rPr lang="de-DE" sz="3200" b="1" dirty="0">
                <a:solidFill>
                  <a:schemeClr val="dk1"/>
                </a:solidFill>
                <a:latin typeface="Cambria" panose="02040503050406030204" pitchFamily="18" charset="0"/>
                <a:ea typeface="Cambria" panose="02040503050406030204" pitchFamily="18" charset="0"/>
                <a:cs typeface="Cambria"/>
                <a:sym typeface="Cambria"/>
              </a:rPr>
              <a:t> </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5" name="Content Placeholder 2">
            <a:extLst>
              <a:ext uri="{FF2B5EF4-FFF2-40B4-BE49-F238E27FC236}">
                <a16:creationId xmlns:a16="http://schemas.microsoft.com/office/drawing/2014/main" id="{D8BF0ACE-DDEB-4B9E-B7E0-C77B89759C08}"/>
              </a:ext>
            </a:extLst>
          </p:cNvPr>
          <p:cNvSpPr>
            <a:spLocks noGrp="1"/>
          </p:cNvSpPr>
          <p:nvPr>
            <p:ph idx="1"/>
          </p:nvPr>
        </p:nvSpPr>
        <p:spPr>
          <a:xfrm>
            <a:off x="4315309" y="1599316"/>
            <a:ext cx="5876444" cy="4637972"/>
          </a:xfrm>
        </p:spPr>
        <p:txBody>
          <a:bodyPr>
            <a:normAutofit/>
          </a:bodyPr>
          <a:lstStyle/>
          <a:p>
            <a:r>
              <a:rPr lang="de-DE" sz="2400" dirty="0"/>
              <a:t>In </a:t>
            </a:r>
            <a:r>
              <a:rPr lang="de-DE" sz="2400" dirty="0" err="1"/>
              <a:t>case</a:t>
            </a:r>
            <a:r>
              <a:rPr lang="de-DE" sz="2400" dirty="0"/>
              <a:t> </a:t>
            </a:r>
            <a:r>
              <a:rPr lang="de-DE" sz="2400" dirty="0" err="1"/>
              <a:t>you</a:t>
            </a:r>
            <a:r>
              <a:rPr lang="de-DE" sz="2400" dirty="0"/>
              <a:t> </a:t>
            </a:r>
            <a:r>
              <a:rPr lang="de-DE" sz="2400" dirty="0" err="1"/>
              <a:t>are</a:t>
            </a:r>
            <a:r>
              <a:rPr lang="de-DE" sz="2400" dirty="0"/>
              <a:t> </a:t>
            </a:r>
            <a:r>
              <a:rPr lang="de-DE" sz="2400" dirty="0" err="1"/>
              <a:t>craving</a:t>
            </a:r>
            <a:r>
              <a:rPr lang="de-DE" sz="2400" dirty="0"/>
              <a:t> </a:t>
            </a:r>
            <a:r>
              <a:rPr lang="de-DE" sz="2400" dirty="0" err="1"/>
              <a:t>for</a:t>
            </a:r>
            <a:r>
              <a:rPr lang="de-DE" sz="2400" dirty="0"/>
              <a:t> </a:t>
            </a:r>
            <a:r>
              <a:rPr lang="de-DE" sz="2400" dirty="0" err="1"/>
              <a:t>Arabic</a:t>
            </a:r>
            <a:r>
              <a:rPr lang="de-DE" sz="2400" dirty="0"/>
              <a:t> </a:t>
            </a:r>
            <a:r>
              <a:rPr lang="de-DE" sz="2400" dirty="0" err="1"/>
              <a:t>food</a:t>
            </a:r>
            <a:r>
              <a:rPr lang="de-DE" sz="2400" dirty="0"/>
              <a:t>, </a:t>
            </a:r>
            <a:r>
              <a:rPr lang="de-DE" sz="2400" dirty="0" err="1"/>
              <a:t>here</a:t>
            </a:r>
            <a:r>
              <a:rPr lang="de-DE" sz="2400" dirty="0"/>
              <a:t> </a:t>
            </a:r>
            <a:r>
              <a:rPr lang="de-DE" sz="2400" dirty="0" err="1"/>
              <a:t>are</a:t>
            </a:r>
            <a:r>
              <a:rPr lang="de-DE" sz="2400" dirty="0"/>
              <a:t> </a:t>
            </a:r>
            <a:r>
              <a:rPr lang="de-DE" sz="2400" dirty="0" err="1"/>
              <a:t>three</a:t>
            </a:r>
            <a:r>
              <a:rPr lang="de-DE" sz="2400" dirty="0"/>
              <a:t> </a:t>
            </a:r>
            <a:r>
              <a:rPr lang="de-DE" sz="2400" dirty="0" err="1"/>
              <a:t>options</a:t>
            </a:r>
            <a:r>
              <a:rPr lang="de-DE" sz="2400" dirty="0"/>
              <a:t> </a:t>
            </a:r>
            <a:r>
              <a:rPr lang="de-DE" sz="2400" dirty="0" err="1"/>
              <a:t>where</a:t>
            </a:r>
            <a:r>
              <a:rPr lang="de-DE" sz="2400" dirty="0"/>
              <a:t> </a:t>
            </a:r>
            <a:r>
              <a:rPr lang="de-DE" sz="2400" dirty="0" err="1"/>
              <a:t>you</a:t>
            </a:r>
            <a:r>
              <a:rPr lang="de-DE" sz="2400" dirty="0"/>
              <a:t> </a:t>
            </a:r>
            <a:r>
              <a:rPr lang="de-DE" sz="2400" dirty="0" err="1"/>
              <a:t>can</a:t>
            </a:r>
            <a:r>
              <a:rPr lang="de-DE" sz="2400" dirty="0"/>
              <a:t> find </a:t>
            </a:r>
            <a:r>
              <a:rPr lang="de-DE" sz="2400" dirty="0" err="1"/>
              <a:t>Arabic</a:t>
            </a:r>
            <a:r>
              <a:rPr lang="de-DE" sz="2400" dirty="0"/>
              <a:t> </a:t>
            </a:r>
            <a:r>
              <a:rPr lang="de-DE" sz="2400" dirty="0" err="1"/>
              <a:t>products</a:t>
            </a:r>
            <a:r>
              <a:rPr lang="de-DE" sz="2400" dirty="0"/>
              <a:t>/</a:t>
            </a:r>
            <a:r>
              <a:rPr lang="de-DE" sz="2400" dirty="0" err="1"/>
              <a:t>food</a:t>
            </a:r>
            <a:r>
              <a:rPr lang="de-DE" sz="2400" dirty="0"/>
              <a:t> in Fulda</a:t>
            </a:r>
          </a:p>
          <a:p>
            <a:pPr lvl="1"/>
            <a:r>
              <a:rPr lang="de-DE" sz="2000" dirty="0"/>
              <a:t>Anadolu Supermarkt (Turkish </a:t>
            </a:r>
            <a:r>
              <a:rPr lang="de-DE" sz="2000" dirty="0" err="1"/>
              <a:t>supermarket</a:t>
            </a:r>
            <a:r>
              <a:rPr lang="de-DE" sz="2000" dirty="0"/>
              <a:t>)</a:t>
            </a:r>
          </a:p>
          <a:p>
            <a:pPr lvl="1"/>
            <a:r>
              <a:rPr lang="de-DE" sz="2000" dirty="0" err="1"/>
              <a:t>Jaad</a:t>
            </a:r>
            <a:r>
              <a:rPr lang="de-DE" sz="2000" dirty="0"/>
              <a:t> </a:t>
            </a:r>
            <a:r>
              <a:rPr lang="de-DE" sz="2000" dirty="0" err="1"/>
              <a:t>the</a:t>
            </a:r>
            <a:r>
              <a:rPr lang="de-DE" sz="2000" dirty="0"/>
              <a:t> </a:t>
            </a:r>
            <a:r>
              <a:rPr lang="de-DE" sz="2000" dirty="0" err="1"/>
              <a:t>Shawarma</a:t>
            </a:r>
            <a:r>
              <a:rPr lang="de-DE" sz="2000" dirty="0"/>
              <a:t> House</a:t>
            </a:r>
          </a:p>
          <a:p>
            <a:pPr lvl="1"/>
            <a:r>
              <a:rPr lang="de-DE" sz="2000" dirty="0" err="1"/>
              <a:t>Alasil</a:t>
            </a:r>
            <a:r>
              <a:rPr lang="de-DE" sz="2000" dirty="0"/>
              <a:t> Geschmack </a:t>
            </a:r>
            <a:r>
              <a:rPr lang="de-DE" sz="2000" dirty="0" err="1"/>
              <a:t>Manakish</a:t>
            </a:r>
            <a:endParaRPr lang="de-DE" sz="2000" dirty="0"/>
          </a:p>
          <a:p>
            <a:r>
              <a:rPr lang="de-DE" sz="2400" dirty="0"/>
              <a:t>Also, do not </a:t>
            </a:r>
            <a:r>
              <a:rPr lang="de-DE" sz="2400" dirty="0" err="1"/>
              <a:t>forget</a:t>
            </a:r>
            <a:r>
              <a:rPr lang="de-DE" sz="2400" dirty="0"/>
              <a:t> </a:t>
            </a:r>
            <a:r>
              <a:rPr lang="de-DE" sz="2400" dirty="0" err="1"/>
              <a:t>to</a:t>
            </a:r>
            <a:r>
              <a:rPr lang="de-DE" sz="2400" dirty="0"/>
              <a:t> check out German </a:t>
            </a:r>
            <a:r>
              <a:rPr lang="de-DE" sz="2400" dirty="0" err="1"/>
              <a:t>bakeries</a:t>
            </a:r>
            <a:r>
              <a:rPr lang="de-DE" sz="2400" dirty="0"/>
              <a:t>! </a:t>
            </a:r>
          </a:p>
          <a:p>
            <a:pPr lvl="1"/>
            <a:r>
              <a:rPr lang="de-DE" sz="2000" dirty="0"/>
              <a:t>Fulda </a:t>
            </a:r>
            <a:r>
              <a:rPr lang="de-DE" sz="2000" dirty="0" err="1"/>
              <a:t>has</a:t>
            </a:r>
            <a:r>
              <a:rPr lang="de-DE" sz="2000" dirty="0"/>
              <a:t> 2 so-</a:t>
            </a:r>
            <a:r>
              <a:rPr lang="de-DE" sz="2000" dirty="0" err="1"/>
              <a:t>called</a:t>
            </a:r>
            <a:r>
              <a:rPr lang="de-DE" sz="2000" dirty="0"/>
              <a:t> „Vortragsbäckereien“ (</a:t>
            </a:r>
            <a:r>
              <a:rPr lang="de-DE" sz="2000" dirty="0" err="1"/>
              <a:t>one</a:t>
            </a:r>
            <a:r>
              <a:rPr lang="de-DE" sz="2000" dirty="0"/>
              <a:t> in </a:t>
            </a:r>
            <a:r>
              <a:rPr lang="de-DE" sz="2000" dirty="0" err="1"/>
              <a:t>downtown</a:t>
            </a:r>
            <a:r>
              <a:rPr lang="de-DE" sz="2000" dirty="0"/>
              <a:t> and </a:t>
            </a:r>
            <a:r>
              <a:rPr lang="de-DE" sz="2000" dirty="0" err="1"/>
              <a:t>one</a:t>
            </a:r>
            <a:r>
              <a:rPr lang="de-DE" sz="2000" dirty="0"/>
              <a:t> </a:t>
            </a:r>
            <a:r>
              <a:rPr lang="de-DE" sz="2000" dirty="0" err="1"/>
              <a:t>next</a:t>
            </a:r>
            <a:r>
              <a:rPr lang="de-DE" sz="2000" dirty="0"/>
              <a:t> </a:t>
            </a:r>
            <a:r>
              <a:rPr lang="de-DE" sz="2000" dirty="0" err="1"/>
              <a:t>to</a:t>
            </a:r>
            <a:r>
              <a:rPr lang="de-DE" sz="2000" dirty="0"/>
              <a:t> </a:t>
            </a:r>
            <a:r>
              <a:rPr lang="de-DE" sz="2000" dirty="0" err="1"/>
              <a:t>the</a:t>
            </a:r>
            <a:r>
              <a:rPr lang="de-DE" sz="2000" dirty="0"/>
              <a:t> Hochschule) </a:t>
            </a:r>
            <a:r>
              <a:rPr lang="de-DE" sz="2000" dirty="0" err="1"/>
              <a:t>where</a:t>
            </a:r>
            <a:r>
              <a:rPr lang="de-DE" sz="2000" dirty="0"/>
              <a:t> </a:t>
            </a:r>
            <a:r>
              <a:rPr lang="de-DE" sz="2000" dirty="0" err="1"/>
              <a:t>they</a:t>
            </a:r>
            <a:r>
              <a:rPr lang="de-DE" sz="2000" dirty="0"/>
              <a:t> </a:t>
            </a:r>
            <a:r>
              <a:rPr lang="de-DE" sz="2000" dirty="0" err="1"/>
              <a:t>sell</a:t>
            </a:r>
            <a:r>
              <a:rPr lang="de-DE" sz="2000" dirty="0"/>
              <a:t> </a:t>
            </a:r>
            <a:r>
              <a:rPr lang="de-DE" sz="2000" dirty="0" err="1"/>
              <a:t>the</a:t>
            </a:r>
            <a:r>
              <a:rPr lang="de-DE" sz="2000" dirty="0"/>
              <a:t> </a:t>
            </a:r>
            <a:r>
              <a:rPr lang="de-DE" sz="2000" dirty="0" err="1"/>
              <a:t>bakery</a:t>
            </a:r>
            <a:r>
              <a:rPr lang="de-DE" sz="2000" dirty="0"/>
              <a:t> </a:t>
            </a:r>
            <a:r>
              <a:rPr lang="de-DE" sz="2000" dirty="0" err="1"/>
              <a:t>products</a:t>
            </a:r>
            <a:r>
              <a:rPr lang="de-DE" sz="2000" dirty="0"/>
              <a:t> </a:t>
            </a:r>
            <a:r>
              <a:rPr lang="de-DE" sz="2000" dirty="0" err="1"/>
              <a:t>from</a:t>
            </a:r>
            <a:r>
              <a:rPr lang="de-DE" sz="2000" dirty="0"/>
              <a:t> </a:t>
            </a:r>
            <a:r>
              <a:rPr lang="de-DE" sz="2000" dirty="0" err="1"/>
              <a:t>the</a:t>
            </a:r>
            <a:r>
              <a:rPr lang="de-DE" sz="2000" dirty="0"/>
              <a:t> </a:t>
            </a:r>
            <a:r>
              <a:rPr lang="de-DE" sz="2000" dirty="0" err="1"/>
              <a:t>previous</a:t>
            </a:r>
            <a:r>
              <a:rPr lang="de-DE" sz="2000" dirty="0"/>
              <a:t> </a:t>
            </a:r>
            <a:r>
              <a:rPr lang="de-DE" sz="2000" dirty="0" err="1"/>
              <a:t>day</a:t>
            </a:r>
            <a:r>
              <a:rPr lang="de-DE" sz="2000" dirty="0"/>
              <a:t> at half </a:t>
            </a:r>
            <a:r>
              <a:rPr lang="de-DE" sz="2000" dirty="0" err="1"/>
              <a:t>price</a:t>
            </a:r>
            <a:r>
              <a:rPr lang="de-DE" sz="2000" dirty="0"/>
              <a:t> (Bäckerei Happ and Bäckerei Storch)</a:t>
            </a:r>
          </a:p>
          <a:p>
            <a:endParaRPr lang="de-DE" sz="2400" dirty="0"/>
          </a:p>
          <a:p>
            <a:pPr marL="0" indent="0">
              <a:buNone/>
            </a:pPr>
            <a:endParaRPr lang="en-US" sz="2000" dirty="0"/>
          </a:p>
          <a:p>
            <a:endParaRPr lang="en-US" sz="2000" dirty="0"/>
          </a:p>
          <a:p>
            <a:endParaRPr lang="en-US" sz="2000" dirty="0"/>
          </a:p>
        </p:txBody>
      </p:sp>
      <p:pic>
        <p:nvPicPr>
          <p:cNvPr id="5" name="Grafik 4" descr="Ein Bild, das Text, drinnen, Gebäck, Zähler enthält.&#10;&#10;Automatisch generierte Beschreibung">
            <a:extLst>
              <a:ext uri="{FF2B5EF4-FFF2-40B4-BE49-F238E27FC236}">
                <a16:creationId xmlns:a16="http://schemas.microsoft.com/office/drawing/2014/main" id="{769EB729-5C97-4582-92D6-8C3B9A23C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224" y="1500188"/>
            <a:ext cx="2857500" cy="1600200"/>
          </a:xfrm>
          <a:prstGeom prst="rect">
            <a:avLst/>
          </a:prstGeom>
        </p:spPr>
      </p:pic>
      <p:pic>
        <p:nvPicPr>
          <p:cNvPr id="7" name="Grafik 6" descr="Ein Bild, das Text, drinnen, Gebäck, Behälter enthält.&#10;&#10;Automatisch generierte Beschreibung">
            <a:extLst>
              <a:ext uri="{FF2B5EF4-FFF2-40B4-BE49-F238E27FC236}">
                <a16:creationId xmlns:a16="http://schemas.microsoft.com/office/drawing/2014/main" id="{DEE466CA-C2A5-4B93-B488-22A322578D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886" y="3363223"/>
            <a:ext cx="2890837" cy="1626096"/>
          </a:xfrm>
          <a:prstGeom prst="rect">
            <a:avLst/>
          </a:prstGeom>
        </p:spPr>
      </p:pic>
      <p:pic>
        <p:nvPicPr>
          <p:cNvPr id="14" name="Grafik 13">
            <a:extLst>
              <a:ext uri="{FF2B5EF4-FFF2-40B4-BE49-F238E27FC236}">
                <a16:creationId xmlns:a16="http://schemas.microsoft.com/office/drawing/2014/main" id="{D9BF012A-5AF8-464A-B9AE-F73EB70A4E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115391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14</a:t>
            </a:fld>
            <a:endParaRPr>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err="1">
                <a:latin typeface="Cambria" panose="02040503050406030204" pitchFamily="18" charset="0"/>
                <a:ea typeface="Cambria" panose="02040503050406030204" pitchFamily="18" charset="0"/>
              </a:rPr>
              <a:t>Typical</a:t>
            </a:r>
            <a:r>
              <a:rPr lang="de-DE" sz="3200" b="1" dirty="0">
                <a:latin typeface="Cambria" panose="02040503050406030204" pitchFamily="18" charset="0"/>
                <a:ea typeface="Cambria" panose="02040503050406030204" pitchFamily="18" charset="0"/>
              </a:rPr>
              <a:t> </a:t>
            </a:r>
            <a:r>
              <a:rPr lang="de-DE" sz="3200" b="1" dirty="0" err="1">
                <a:latin typeface="Cambria" panose="02040503050406030204" pitchFamily="18" charset="0"/>
                <a:ea typeface="Cambria" panose="02040503050406030204" pitchFamily="18" charset="0"/>
              </a:rPr>
              <a:t>must</a:t>
            </a:r>
            <a:r>
              <a:rPr lang="de-DE" sz="3200" b="1" dirty="0">
                <a:latin typeface="Cambria" panose="02040503050406030204" pitchFamily="18" charset="0"/>
                <a:ea typeface="Cambria" panose="02040503050406030204" pitchFamily="18" charset="0"/>
              </a:rPr>
              <a:t> </a:t>
            </a:r>
            <a:r>
              <a:rPr lang="de-DE" sz="3200" b="1" dirty="0" err="1">
                <a:latin typeface="Cambria" panose="02040503050406030204" pitchFamily="18" charset="0"/>
                <a:ea typeface="Cambria" panose="02040503050406030204" pitchFamily="18" charset="0"/>
              </a:rPr>
              <a:t>sees</a:t>
            </a:r>
            <a:r>
              <a:rPr lang="de-DE" sz="3200" b="1" dirty="0">
                <a:latin typeface="Cambria" panose="02040503050406030204" pitchFamily="18" charset="0"/>
                <a:ea typeface="Cambria" panose="02040503050406030204" pitchFamily="18" charset="0"/>
              </a:rPr>
              <a:t> </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5" name="Content Placeholder 2">
            <a:extLst>
              <a:ext uri="{FF2B5EF4-FFF2-40B4-BE49-F238E27FC236}">
                <a16:creationId xmlns:a16="http://schemas.microsoft.com/office/drawing/2014/main" id="{D8BF0ACE-DDEB-4B9E-B7E0-C77B89759C08}"/>
              </a:ext>
            </a:extLst>
          </p:cNvPr>
          <p:cNvSpPr>
            <a:spLocks noGrp="1"/>
          </p:cNvSpPr>
          <p:nvPr>
            <p:ph idx="1"/>
          </p:nvPr>
        </p:nvSpPr>
        <p:spPr>
          <a:xfrm>
            <a:off x="4315309" y="1599316"/>
            <a:ext cx="4201674" cy="4159754"/>
          </a:xfrm>
        </p:spPr>
        <p:txBody>
          <a:bodyPr>
            <a:normAutofit/>
          </a:bodyPr>
          <a:lstStyle/>
          <a:p>
            <a:r>
              <a:rPr lang="de-DE" sz="2100" dirty="0"/>
              <a:t>Fulda Dom</a:t>
            </a:r>
          </a:p>
          <a:p>
            <a:r>
              <a:rPr lang="de-DE" sz="2100" dirty="0"/>
              <a:t>Schlossgarten, Orangerie und Floravase</a:t>
            </a:r>
          </a:p>
          <a:p>
            <a:r>
              <a:rPr lang="de-DE" sz="2100" dirty="0"/>
              <a:t>Barockviertel</a:t>
            </a:r>
          </a:p>
          <a:p>
            <a:r>
              <a:rPr lang="de-DE" sz="2100" dirty="0"/>
              <a:t>Altstadt</a:t>
            </a:r>
          </a:p>
          <a:p>
            <a:endParaRPr lang="de-DE" sz="2100" dirty="0"/>
          </a:p>
          <a:p>
            <a:endParaRPr lang="de-DE" sz="2100" dirty="0"/>
          </a:p>
          <a:p>
            <a:endParaRPr lang="en-US" sz="1800" dirty="0"/>
          </a:p>
          <a:p>
            <a:endParaRPr lang="en-US" sz="1800" dirty="0"/>
          </a:p>
          <a:p>
            <a:endParaRPr lang="en-US" sz="1800" dirty="0"/>
          </a:p>
        </p:txBody>
      </p:sp>
      <p:sp>
        <p:nvSpPr>
          <p:cNvPr id="18" name="Content Placeholder 2">
            <a:extLst>
              <a:ext uri="{FF2B5EF4-FFF2-40B4-BE49-F238E27FC236}">
                <a16:creationId xmlns:a16="http://schemas.microsoft.com/office/drawing/2014/main" id="{4F7CD1FD-4718-471F-891B-BB8EB6883BD5}"/>
              </a:ext>
            </a:extLst>
          </p:cNvPr>
          <p:cNvSpPr txBox="1">
            <a:spLocks/>
          </p:cNvSpPr>
          <p:nvPr/>
        </p:nvSpPr>
        <p:spPr>
          <a:xfrm>
            <a:off x="5307451" y="6054063"/>
            <a:ext cx="4774321" cy="4692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76" y="1343025"/>
            <a:ext cx="3440228" cy="24404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19" y="3901427"/>
            <a:ext cx="3438339" cy="243907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9965" y="2462722"/>
            <a:ext cx="3926779" cy="2785559"/>
          </a:xfrm>
          <a:prstGeom prst="rect">
            <a:avLst/>
          </a:prstGeom>
        </p:spPr>
      </p:pic>
      <p:pic>
        <p:nvPicPr>
          <p:cNvPr id="17" name="Grafik 16">
            <a:extLst>
              <a:ext uri="{FF2B5EF4-FFF2-40B4-BE49-F238E27FC236}">
                <a16:creationId xmlns:a16="http://schemas.microsoft.com/office/drawing/2014/main" id="{A8C7466D-D9D4-4590-8D3F-5E34947DD8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27852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15</a:t>
            </a:fld>
            <a:endParaRPr>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a:latin typeface="Cambria" panose="02040503050406030204" pitchFamily="18" charset="0"/>
                <a:ea typeface="Cambria" panose="02040503050406030204" pitchFamily="18" charset="0"/>
              </a:rPr>
              <a:t>Parks &amp; </a:t>
            </a:r>
            <a:r>
              <a:rPr lang="de-DE" sz="3200" b="1" dirty="0" err="1">
                <a:latin typeface="Cambria" panose="02040503050406030204" pitchFamily="18" charset="0"/>
                <a:ea typeface="Cambria" panose="02040503050406030204" pitchFamily="18" charset="0"/>
              </a:rPr>
              <a:t>Gardens</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D8BF0ACE-DDEB-4B9E-B7E0-C77B89759C08}"/>
              </a:ext>
            </a:extLst>
          </p:cNvPr>
          <p:cNvSpPr>
            <a:spLocks noGrp="1"/>
          </p:cNvSpPr>
          <p:nvPr>
            <p:ph idx="1"/>
          </p:nvPr>
        </p:nvSpPr>
        <p:spPr>
          <a:xfrm>
            <a:off x="4389985" y="1455900"/>
            <a:ext cx="3687215" cy="4637972"/>
          </a:xfrm>
        </p:spPr>
        <p:txBody>
          <a:bodyPr>
            <a:normAutofit/>
          </a:bodyPr>
          <a:lstStyle/>
          <a:p>
            <a:r>
              <a:rPr lang="de-DE" sz="2000" dirty="0"/>
              <a:t>Schlossgarten</a:t>
            </a:r>
          </a:p>
          <a:p>
            <a:r>
              <a:rPr lang="de-DE" sz="2000" dirty="0"/>
              <a:t>Dahliengarten</a:t>
            </a:r>
          </a:p>
          <a:p>
            <a:r>
              <a:rPr lang="de-DE" sz="2000" dirty="0" err="1"/>
              <a:t>Domdechaneigarten</a:t>
            </a:r>
            <a:endParaRPr lang="de-DE" sz="2000" dirty="0"/>
          </a:p>
          <a:p>
            <a:r>
              <a:rPr lang="de-DE" sz="2000" dirty="0"/>
              <a:t>Klostergarten Abtei St. Maria</a:t>
            </a:r>
          </a:p>
          <a:p>
            <a:r>
              <a:rPr lang="de-DE" sz="2000" dirty="0"/>
              <a:t>Klostergarten Kloster Frauenberg</a:t>
            </a:r>
          </a:p>
          <a:p>
            <a:r>
              <a:rPr lang="de-DE" sz="2000" dirty="0"/>
              <a:t>Park Schloss Fasanerie</a:t>
            </a:r>
          </a:p>
          <a:p>
            <a:r>
              <a:rPr lang="de-DE" sz="2000" dirty="0"/>
              <a:t>Nah-Erholungsgebiet Fulda-Aue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9014" y="1405007"/>
            <a:ext cx="3348446" cy="2375304"/>
          </a:xfrm>
          <a:prstGeom prst="rect">
            <a:avLst/>
          </a:prstGeom>
        </p:spPr>
      </p:pic>
      <p:pic>
        <p:nvPicPr>
          <p:cNvPr id="2052" name="Picture 4" descr="https://www.tourismus-fulda.de/fileadmin/_processed_/8/b/csm_CSchlossgarten_UEbersicht_7ab04675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60" y="1407518"/>
            <a:ext cx="3338558" cy="23682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tourismus-fulda.de/fileadmin/_processed_/d/4/csm_ATitel_Klostergarten_Frauenberg__12__acabd8cb0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60" y="3856303"/>
            <a:ext cx="3338558" cy="23682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tourismus-fulda.de/fileadmin/_processed_/0/9/csm_GPark_Schloss_Fasanerie_Pavillion__147c65fd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9014" y="3891505"/>
            <a:ext cx="3348446" cy="237530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0ED8E85C-600A-4DDF-8554-0852DF7C7B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210043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16</a:t>
            </a:fld>
            <a:endParaRPr dirty="0">
              <a:solidFill>
                <a:schemeClr val="lt1"/>
              </a:solidFill>
            </a:endParaRPr>
          </a:p>
        </p:txBody>
      </p:sp>
      <p:sp>
        <p:nvSpPr>
          <p:cNvPr id="200" name="Google Shape;200;p5"/>
          <p:cNvSpPr txBox="1"/>
          <p:nvPr/>
        </p:nvSpPr>
        <p:spPr>
          <a:xfrm>
            <a:off x="4188170" y="471760"/>
            <a:ext cx="6994525"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ambria" panose="02040503050406030204" pitchFamily="18" charset="0"/>
                <a:ea typeface="Cambria" panose="02040503050406030204" pitchFamily="18" charset="0"/>
                <a:cs typeface="Cambria"/>
                <a:sym typeface="Cambria"/>
              </a:rPr>
              <a:t>Churches and Museums</a:t>
            </a: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07AF285A-0AD9-42E5-9C1D-537BBCC17DCC}"/>
              </a:ext>
            </a:extLst>
          </p:cNvPr>
          <p:cNvSpPr>
            <a:spLocks noGrp="1"/>
          </p:cNvSpPr>
          <p:nvPr>
            <p:ph idx="1"/>
          </p:nvPr>
        </p:nvSpPr>
        <p:spPr>
          <a:xfrm>
            <a:off x="4215503" y="1455741"/>
            <a:ext cx="5976250" cy="4992687"/>
          </a:xfrm>
        </p:spPr>
        <p:txBody>
          <a:bodyPr>
            <a:normAutofit fontScale="92500" lnSpcReduction="10000"/>
          </a:bodyPr>
          <a:lstStyle/>
          <a:p>
            <a:r>
              <a:rPr lang="en-US" sz="2400" dirty="0" err="1"/>
              <a:t>Stadtschloss</a:t>
            </a:r>
            <a:r>
              <a:rPr lang="en-US" sz="2400" dirty="0"/>
              <a:t> - </a:t>
            </a:r>
            <a:r>
              <a:rPr lang="de-DE" sz="2400" dirty="0"/>
              <a:t>Historische Räume</a:t>
            </a:r>
          </a:p>
          <a:p>
            <a:r>
              <a:rPr lang="de-DE" sz="2400" dirty="0" err="1"/>
              <a:t>Vonderau</a:t>
            </a:r>
            <a:r>
              <a:rPr lang="de-DE" sz="2400" dirty="0"/>
              <a:t> Museum</a:t>
            </a:r>
          </a:p>
          <a:p>
            <a:r>
              <a:rPr lang="de-DE" sz="2400" dirty="0"/>
              <a:t>Dommuseum – Schatzkammer des Doms </a:t>
            </a:r>
          </a:p>
          <a:p>
            <a:r>
              <a:rPr lang="de-DE" sz="2400" dirty="0"/>
              <a:t>Museum Schloss Fasanerie</a:t>
            </a:r>
          </a:p>
          <a:p>
            <a:r>
              <a:rPr lang="de-DE" sz="2400" dirty="0"/>
              <a:t>Dom</a:t>
            </a:r>
          </a:p>
          <a:p>
            <a:r>
              <a:rPr lang="de-DE" sz="2400" dirty="0"/>
              <a:t>Michaelskirche</a:t>
            </a:r>
          </a:p>
          <a:p>
            <a:r>
              <a:rPr lang="de-DE" sz="2400" dirty="0"/>
              <a:t>Stadtpfarrkirche St. Blasius</a:t>
            </a:r>
          </a:p>
          <a:p>
            <a:r>
              <a:rPr lang="de-DE" sz="2400" dirty="0"/>
              <a:t>Abtei St. Maria</a:t>
            </a:r>
          </a:p>
          <a:p>
            <a:r>
              <a:rPr lang="de-DE" sz="2400" dirty="0"/>
              <a:t>Christuskirche</a:t>
            </a:r>
          </a:p>
          <a:p>
            <a:r>
              <a:rPr lang="de-DE" sz="2400" dirty="0"/>
              <a:t>Kloster Frauenberg </a:t>
            </a:r>
          </a:p>
          <a:p>
            <a:r>
              <a:rPr lang="de-DE" sz="2400" dirty="0"/>
              <a:t>Propstei St. Andreas</a:t>
            </a:r>
          </a:p>
          <a:p>
            <a:r>
              <a:rPr lang="de-DE" sz="2400" dirty="0"/>
              <a:t>Propstei St. Peter</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008" y="1613792"/>
            <a:ext cx="2897945" cy="2055730"/>
          </a:xfrm>
          <a:prstGeom prst="rect">
            <a:avLst/>
          </a:prstGeom>
        </p:spPr>
      </p:pic>
      <p:pic>
        <p:nvPicPr>
          <p:cNvPr id="2050" name="Picture 2" descr="https://www.tourismus-fulda.de/fileadmin/_processed_/7/a/csm_CAbtei__6__d707448ab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36" y="3952084"/>
            <a:ext cx="2944917" cy="2089051"/>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4B5F23CA-274F-4BB6-87FA-C63546F2E2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314541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17</a:t>
            </a:fld>
            <a:endParaRPr dirty="0">
              <a:solidFill>
                <a:schemeClr val="lt1"/>
              </a:solidFill>
            </a:endParaRPr>
          </a:p>
        </p:txBody>
      </p:sp>
      <p:sp>
        <p:nvSpPr>
          <p:cNvPr id="200" name="Google Shape;200;p5"/>
          <p:cNvSpPr txBox="1"/>
          <p:nvPr/>
        </p:nvSpPr>
        <p:spPr>
          <a:xfrm>
            <a:off x="4188170" y="403734"/>
            <a:ext cx="7130080" cy="584735"/>
          </a:xfrm>
          <a:prstGeom prst="rect">
            <a:avLst/>
          </a:prstGeom>
          <a:noFill/>
          <a:ln>
            <a:noFill/>
          </a:ln>
        </p:spPr>
        <p:txBody>
          <a:bodyPr spcFirstLastPara="1" wrap="square" lIns="91425" tIns="45700" rIns="91425" bIns="45700" anchor="t" anchorCtr="0">
            <a:spAutoFit/>
          </a:bodyPr>
          <a:lstStyle/>
          <a:p>
            <a:r>
              <a:rPr lang="de-DE" sz="3200" b="1" dirty="0">
                <a:latin typeface="Cambria" panose="02040503050406030204" pitchFamily="18" charset="0"/>
                <a:ea typeface="Cambria" panose="02040503050406030204" pitchFamily="18" charset="0"/>
                <a:sym typeface="Cambria"/>
              </a:rPr>
              <a:t>Other </a:t>
            </a:r>
            <a:r>
              <a:rPr lang="de-DE" sz="3200" b="1" dirty="0" err="1">
                <a:latin typeface="Cambria" panose="02040503050406030204" pitchFamily="18" charset="0"/>
                <a:ea typeface="Cambria" panose="02040503050406030204" pitchFamily="18" charset="0"/>
                <a:sym typeface="Cambria"/>
              </a:rPr>
              <a:t>activities</a:t>
            </a:r>
            <a:r>
              <a:rPr lang="de-DE" sz="3200" b="1" dirty="0">
                <a:latin typeface="Cambria" panose="02040503050406030204" pitchFamily="18" charset="0"/>
                <a:ea typeface="Cambria" panose="02040503050406030204" pitchFamily="18" charset="0"/>
                <a:sym typeface="Cambria"/>
              </a:rPr>
              <a:t> in </a:t>
            </a:r>
            <a:r>
              <a:rPr lang="de-DE" sz="3200" b="1" dirty="0" err="1">
                <a:latin typeface="Cambria" panose="02040503050406030204" pitchFamily="18" charset="0"/>
                <a:ea typeface="Cambria" panose="02040503050406030204" pitchFamily="18" charset="0"/>
                <a:sym typeface="Cambria"/>
              </a:rPr>
              <a:t>and</a:t>
            </a:r>
            <a:r>
              <a:rPr lang="de-DE" sz="3200" b="1" dirty="0">
                <a:latin typeface="Cambria" panose="02040503050406030204" pitchFamily="18" charset="0"/>
                <a:ea typeface="Cambria" panose="02040503050406030204" pitchFamily="18" charset="0"/>
                <a:sym typeface="Cambria"/>
              </a:rPr>
              <a:t> </a:t>
            </a:r>
            <a:r>
              <a:rPr lang="de-DE" sz="3200" b="1" dirty="0" err="1">
                <a:latin typeface="Cambria" panose="02040503050406030204" pitchFamily="18" charset="0"/>
                <a:ea typeface="Cambria" panose="02040503050406030204" pitchFamily="18" charset="0"/>
                <a:sym typeface="Cambria"/>
              </a:rPr>
              <a:t>around</a:t>
            </a:r>
            <a:r>
              <a:rPr lang="de-DE" sz="3200" b="1" dirty="0">
                <a:latin typeface="Cambria" panose="02040503050406030204" pitchFamily="18" charset="0"/>
                <a:ea typeface="Cambria" panose="02040503050406030204" pitchFamily="18" charset="0"/>
                <a:sym typeface="Cambria"/>
              </a:rPr>
              <a:t> Fulda</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5" name="Content Placeholder 2">
            <a:extLst>
              <a:ext uri="{FF2B5EF4-FFF2-40B4-BE49-F238E27FC236}">
                <a16:creationId xmlns:a16="http://schemas.microsoft.com/office/drawing/2014/main" id="{D8BF0ACE-DDEB-4B9E-B7E0-C77B89759C08}"/>
              </a:ext>
            </a:extLst>
          </p:cNvPr>
          <p:cNvSpPr>
            <a:spLocks noGrp="1"/>
          </p:cNvSpPr>
          <p:nvPr>
            <p:ph idx="1"/>
          </p:nvPr>
        </p:nvSpPr>
        <p:spPr>
          <a:xfrm>
            <a:off x="4315307" y="1599316"/>
            <a:ext cx="6879561" cy="4357347"/>
          </a:xfrm>
        </p:spPr>
        <p:txBody>
          <a:bodyPr>
            <a:normAutofit/>
          </a:bodyPr>
          <a:lstStyle/>
          <a:p>
            <a:r>
              <a:rPr lang="en-US" sz="2400" dirty="0"/>
              <a:t>Planetarium Fulda </a:t>
            </a:r>
          </a:p>
          <a:p>
            <a:pPr lvl="1"/>
            <a:r>
              <a:rPr lang="de-DE" sz="1800" dirty="0"/>
              <a:t>Virtual </a:t>
            </a:r>
            <a:r>
              <a:rPr lang="de-DE" sz="1800" dirty="0" err="1"/>
              <a:t>travel</a:t>
            </a:r>
            <a:r>
              <a:rPr lang="de-DE" sz="1800" dirty="0"/>
              <a:t> </a:t>
            </a:r>
            <a:r>
              <a:rPr lang="de-DE" sz="1800" dirty="0" err="1"/>
              <a:t>through</a:t>
            </a:r>
            <a:r>
              <a:rPr lang="de-DE" sz="1800" dirty="0"/>
              <a:t> </a:t>
            </a:r>
            <a:r>
              <a:rPr lang="de-DE" sz="1800" dirty="0" err="1"/>
              <a:t>the</a:t>
            </a:r>
            <a:r>
              <a:rPr lang="de-DE" sz="1800" dirty="0"/>
              <a:t> </a:t>
            </a:r>
            <a:r>
              <a:rPr lang="de-DE" sz="1800" dirty="0" err="1"/>
              <a:t>universe</a:t>
            </a:r>
            <a:endParaRPr lang="en-US" sz="1800" dirty="0"/>
          </a:p>
          <a:p>
            <a:r>
              <a:rPr lang="de-DE" sz="2400" dirty="0"/>
              <a:t>Jump Fabrik Fulda</a:t>
            </a:r>
          </a:p>
          <a:p>
            <a:pPr lvl="1"/>
            <a:r>
              <a:rPr lang="en-US" sz="2000" dirty="0"/>
              <a:t>largest trampoline park in eastern Hesse</a:t>
            </a:r>
          </a:p>
          <a:p>
            <a:r>
              <a:rPr lang="en-US" sz="2800" dirty="0" err="1"/>
              <a:t>Wasserkuppe</a:t>
            </a:r>
            <a:r>
              <a:rPr lang="en-US" sz="2800" dirty="0"/>
              <a:t> (Ski, Hiking,…)</a:t>
            </a:r>
          </a:p>
          <a:p>
            <a:r>
              <a:rPr lang="en-US" sz="2400" dirty="0"/>
              <a:t>Point Alpha Memorial</a:t>
            </a:r>
          </a:p>
          <a:p>
            <a:pPr lvl="1"/>
            <a:r>
              <a:rPr lang="en-US" sz="1600" dirty="0"/>
              <a:t>“The Point Alpha Memorial is an authentic scene of the Cold War and a unique testimony to four decades of contemporary history. This is where the outposts of NATO and the Warsaw Pact faced each other until 1990. The former “Observation Post Alpha” (Point Alpha for short) was one of the most important observation posts of the U.S. Armed Forces in Europe and one of the hottest spots in the Cold War. </a:t>
            </a:r>
            <a:r>
              <a:rPr lang="en-US" sz="2000" dirty="0"/>
              <a:t>“</a:t>
            </a:r>
          </a:p>
          <a:p>
            <a:endParaRPr lang="en-US" sz="1800" dirty="0"/>
          </a:p>
          <a:p>
            <a:endParaRPr lang="en-US" sz="1800" dirty="0"/>
          </a:p>
        </p:txBody>
      </p:sp>
      <p:sp>
        <p:nvSpPr>
          <p:cNvPr id="4" name="TextBox 3"/>
          <p:cNvSpPr txBox="1"/>
          <p:nvPr/>
        </p:nvSpPr>
        <p:spPr>
          <a:xfrm>
            <a:off x="89194" y="4782013"/>
            <a:ext cx="184731" cy="369332"/>
          </a:xfrm>
          <a:prstGeom prst="rect">
            <a:avLst/>
          </a:prstGeom>
          <a:noFill/>
        </p:spPr>
        <p:txBody>
          <a:bodyPr wrap="none" rtlCol="0">
            <a:spAutoFit/>
          </a:bodyPr>
          <a:lstStyle/>
          <a:p>
            <a:endParaRPr lang="en-US"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9" y="1455741"/>
            <a:ext cx="3374915" cy="2249064"/>
          </a:xfrm>
          <a:prstGeom prst="rect">
            <a:avLst/>
          </a:prstGeom>
        </p:spPr>
      </p:pic>
      <p:sp>
        <p:nvSpPr>
          <p:cNvPr id="5" name="AutoShape 2" descr="JUMP FABRIK - Größter Trampolinpark Osthessens"/>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JUMP FABRIK - Größter Trampolinpark Osthessens"/>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28" y="3866733"/>
            <a:ext cx="3390066" cy="1907177"/>
          </a:xfrm>
          <a:prstGeom prst="rect">
            <a:avLst/>
          </a:prstGeom>
        </p:spPr>
      </p:pic>
      <p:pic>
        <p:nvPicPr>
          <p:cNvPr id="7" name="Grafik 6" descr="Ein Bild, das Text, Himmel, Gras, draußen enthält.&#10;&#10;Automatisch generierte Beschreibung">
            <a:extLst>
              <a:ext uri="{FF2B5EF4-FFF2-40B4-BE49-F238E27FC236}">
                <a16:creationId xmlns:a16="http://schemas.microsoft.com/office/drawing/2014/main" id="{25C0968A-95F0-4583-9FF9-AD9EA65966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3841" y="2400298"/>
            <a:ext cx="2440754" cy="1627169"/>
          </a:xfrm>
          <a:prstGeom prst="rect">
            <a:avLst/>
          </a:prstGeom>
        </p:spPr>
      </p:pic>
      <p:pic>
        <p:nvPicPr>
          <p:cNvPr id="18" name="Grafik 17">
            <a:extLst>
              <a:ext uri="{FF2B5EF4-FFF2-40B4-BE49-F238E27FC236}">
                <a16:creationId xmlns:a16="http://schemas.microsoft.com/office/drawing/2014/main" id="{C8A02562-3D29-4150-BE0D-E6FA3EBC24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5256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18</a:t>
            </a:fld>
            <a:endParaRPr>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a:latin typeface="Cambria" panose="02040503050406030204" pitchFamily="18" charset="0"/>
                <a:ea typeface="Cambria" panose="02040503050406030204" pitchFamily="18" charset="0"/>
              </a:rPr>
              <a:t>Trips outside </a:t>
            </a:r>
            <a:r>
              <a:rPr lang="de-DE" sz="3200" b="1" dirty="0" err="1">
                <a:latin typeface="Cambria" panose="02040503050406030204" pitchFamily="18" charset="0"/>
                <a:ea typeface="Cambria" panose="02040503050406030204" pitchFamily="18" charset="0"/>
              </a:rPr>
              <a:t>of</a:t>
            </a:r>
            <a:r>
              <a:rPr lang="de-DE" sz="3200" b="1" dirty="0">
                <a:latin typeface="Cambria" panose="02040503050406030204" pitchFamily="18" charset="0"/>
                <a:ea typeface="Cambria" panose="02040503050406030204" pitchFamily="18" charset="0"/>
              </a:rPr>
              <a:t> Fulda  </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5" name="Content Placeholder 2">
            <a:extLst>
              <a:ext uri="{FF2B5EF4-FFF2-40B4-BE49-F238E27FC236}">
                <a16:creationId xmlns:a16="http://schemas.microsoft.com/office/drawing/2014/main" id="{D8BF0ACE-DDEB-4B9E-B7E0-C77B89759C08}"/>
              </a:ext>
            </a:extLst>
          </p:cNvPr>
          <p:cNvSpPr>
            <a:spLocks noGrp="1"/>
          </p:cNvSpPr>
          <p:nvPr>
            <p:ph idx="1"/>
          </p:nvPr>
        </p:nvSpPr>
        <p:spPr>
          <a:xfrm>
            <a:off x="4315309" y="1293813"/>
            <a:ext cx="7310634" cy="5154615"/>
          </a:xfrm>
        </p:spPr>
        <p:txBody>
          <a:bodyPr>
            <a:normAutofit lnSpcReduction="10000"/>
          </a:bodyPr>
          <a:lstStyle/>
          <a:p>
            <a:r>
              <a:rPr lang="de-DE" sz="2400" dirty="0"/>
              <a:t>City </a:t>
            </a:r>
            <a:r>
              <a:rPr lang="de-DE" sz="2400" dirty="0" err="1"/>
              <a:t>trip</a:t>
            </a:r>
            <a:r>
              <a:rPr lang="de-DE" sz="2400" dirty="0"/>
              <a:t> </a:t>
            </a:r>
            <a:r>
              <a:rPr lang="de-DE" sz="2400" dirty="0" err="1"/>
              <a:t>to</a:t>
            </a:r>
            <a:r>
              <a:rPr lang="de-DE" sz="2400" dirty="0"/>
              <a:t> Kassel</a:t>
            </a:r>
          </a:p>
          <a:p>
            <a:pPr lvl="1"/>
            <a:r>
              <a:rPr lang="de-DE" sz="2000" dirty="0" err="1"/>
              <a:t>Bergpark</a:t>
            </a:r>
            <a:r>
              <a:rPr lang="de-DE" sz="2000" dirty="0"/>
              <a:t> &amp; Herkules</a:t>
            </a:r>
          </a:p>
          <a:p>
            <a:pPr lvl="1"/>
            <a:r>
              <a:rPr lang="de-DE" sz="2000" dirty="0"/>
              <a:t>Orangerie</a:t>
            </a:r>
          </a:p>
          <a:p>
            <a:pPr lvl="1"/>
            <a:r>
              <a:rPr lang="de-DE" sz="2000" dirty="0"/>
              <a:t>Löwenburg</a:t>
            </a:r>
          </a:p>
          <a:p>
            <a:pPr lvl="1"/>
            <a:r>
              <a:rPr lang="de-DE" sz="2000" dirty="0"/>
              <a:t>In </a:t>
            </a:r>
            <a:r>
              <a:rPr lang="de-DE" sz="2000" dirty="0" err="1"/>
              <a:t>summer</a:t>
            </a:r>
            <a:r>
              <a:rPr lang="de-DE" sz="2000" dirty="0"/>
              <a:t> 2022: Documenta (</a:t>
            </a:r>
            <a:r>
              <a:rPr lang="de-DE" sz="2000" dirty="0" err="1"/>
              <a:t>exhibition</a:t>
            </a:r>
            <a:r>
              <a:rPr lang="de-DE" sz="2000" dirty="0"/>
              <a:t> </a:t>
            </a:r>
            <a:r>
              <a:rPr lang="de-DE" sz="2000" dirty="0" err="1"/>
              <a:t>of</a:t>
            </a:r>
            <a:r>
              <a:rPr lang="de-DE" sz="2000" dirty="0"/>
              <a:t> </a:t>
            </a:r>
            <a:r>
              <a:rPr lang="de-DE" sz="2000" dirty="0" err="1"/>
              <a:t>contemporary</a:t>
            </a:r>
            <a:r>
              <a:rPr lang="de-DE" sz="2000" dirty="0"/>
              <a:t> </a:t>
            </a:r>
            <a:r>
              <a:rPr lang="de-DE" sz="2000" dirty="0" err="1"/>
              <a:t>art</a:t>
            </a:r>
            <a:r>
              <a:rPr lang="de-DE" sz="2000" dirty="0"/>
              <a:t> </a:t>
            </a:r>
            <a:r>
              <a:rPr lang="de-DE" sz="2000" dirty="0" err="1"/>
              <a:t>which</a:t>
            </a:r>
            <a:r>
              <a:rPr lang="de-DE" sz="2000" dirty="0"/>
              <a:t> </a:t>
            </a:r>
            <a:r>
              <a:rPr lang="de-DE" sz="2000" dirty="0" err="1"/>
              <a:t>takes</a:t>
            </a:r>
            <a:r>
              <a:rPr lang="de-DE" sz="2000" dirty="0"/>
              <a:t> </a:t>
            </a:r>
            <a:r>
              <a:rPr lang="de-DE" sz="2000" dirty="0" err="1"/>
              <a:t>place</a:t>
            </a:r>
            <a:r>
              <a:rPr lang="de-DE" sz="2000" dirty="0"/>
              <a:t> </a:t>
            </a:r>
            <a:r>
              <a:rPr lang="de-DE" sz="2000" dirty="0" err="1"/>
              <a:t>every</a:t>
            </a:r>
            <a:r>
              <a:rPr lang="de-DE" sz="2000" dirty="0"/>
              <a:t> </a:t>
            </a:r>
            <a:r>
              <a:rPr lang="de-DE" sz="2000" dirty="0" err="1"/>
              <a:t>five</a:t>
            </a:r>
            <a:r>
              <a:rPr lang="de-DE" sz="2000" dirty="0"/>
              <a:t> </a:t>
            </a:r>
            <a:r>
              <a:rPr lang="de-DE" sz="2000" dirty="0" err="1"/>
              <a:t>years</a:t>
            </a:r>
            <a:r>
              <a:rPr lang="de-DE" sz="2000" dirty="0"/>
              <a:t>)</a:t>
            </a:r>
          </a:p>
          <a:p>
            <a:r>
              <a:rPr lang="de-DE" sz="2400" dirty="0"/>
              <a:t>City </a:t>
            </a:r>
            <a:r>
              <a:rPr lang="de-DE" sz="2400" dirty="0" err="1"/>
              <a:t>trip</a:t>
            </a:r>
            <a:r>
              <a:rPr lang="de-DE" sz="2400" dirty="0"/>
              <a:t> </a:t>
            </a:r>
            <a:r>
              <a:rPr lang="de-DE" sz="2400" dirty="0" err="1"/>
              <a:t>to</a:t>
            </a:r>
            <a:r>
              <a:rPr lang="de-DE" sz="2400" dirty="0"/>
              <a:t> Frankfurt</a:t>
            </a:r>
          </a:p>
          <a:p>
            <a:pPr lvl="1"/>
            <a:r>
              <a:rPr lang="de-DE" sz="2000" dirty="0"/>
              <a:t>Main Tower</a:t>
            </a:r>
          </a:p>
          <a:p>
            <a:pPr lvl="1"/>
            <a:r>
              <a:rPr lang="de-DE" sz="2000" dirty="0"/>
              <a:t>Lots </a:t>
            </a:r>
            <a:r>
              <a:rPr lang="de-DE" sz="2000" dirty="0" err="1"/>
              <a:t>of</a:t>
            </a:r>
            <a:r>
              <a:rPr lang="de-DE" sz="2000" dirty="0"/>
              <a:t> </a:t>
            </a:r>
            <a:r>
              <a:rPr lang="de-DE" sz="2000" dirty="0" err="1"/>
              <a:t>shopping</a:t>
            </a:r>
            <a:r>
              <a:rPr lang="de-DE" sz="2000" dirty="0"/>
              <a:t> </a:t>
            </a:r>
            <a:r>
              <a:rPr lang="de-DE" sz="2000" dirty="0" err="1"/>
              <a:t>options</a:t>
            </a:r>
            <a:endParaRPr lang="de-DE" sz="2000" dirty="0"/>
          </a:p>
          <a:p>
            <a:pPr lvl="1"/>
            <a:r>
              <a:rPr lang="de-DE" sz="2000" dirty="0"/>
              <a:t>„Dialog im Dunkeln“ (</a:t>
            </a:r>
            <a:r>
              <a:rPr lang="en-US" sz="2000" dirty="0"/>
              <a:t>visitors are guided by blind or visually impaired experts through a lightless course with changing themed rooms)</a:t>
            </a:r>
          </a:p>
          <a:p>
            <a:r>
              <a:rPr lang="de-DE" sz="2400" dirty="0" err="1"/>
              <a:t>Hiking</a:t>
            </a:r>
            <a:r>
              <a:rPr lang="de-DE" sz="2400" dirty="0"/>
              <a:t> in </a:t>
            </a:r>
            <a:r>
              <a:rPr lang="de-DE" sz="2400" dirty="0" err="1"/>
              <a:t>the</a:t>
            </a:r>
            <a:r>
              <a:rPr lang="de-DE" sz="2400" dirty="0"/>
              <a:t> Rhön UNESCO </a:t>
            </a:r>
            <a:r>
              <a:rPr lang="de-DE" sz="2400" dirty="0" err="1"/>
              <a:t>Biosphere</a:t>
            </a:r>
            <a:r>
              <a:rPr lang="de-DE" sz="2400" dirty="0"/>
              <a:t> Reserve</a:t>
            </a:r>
          </a:p>
          <a:p>
            <a:r>
              <a:rPr lang="de-DE" sz="2400" dirty="0"/>
              <a:t>Check out </a:t>
            </a:r>
            <a:r>
              <a:rPr lang="de-DE" sz="2400" dirty="0" err="1"/>
              <a:t>more</a:t>
            </a:r>
            <a:r>
              <a:rPr lang="de-DE" sz="2400" dirty="0"/>
              <a:t> </a:t>
            </a:r>
            <a:r>
              <a:rPr lang="de-DE" sz="2400" dirty="0" err="1"/>
              <a:t>attractions</a:t>
            </a:r>
            <a:r>
              <a:rPr lang="de-DE" sz="2400" dirty="0"/>
              <a:t> in Hesse</a:t>
            </a:r>
          </a:p>
          <a:p>
            <a:pPr lvl="1"/>
            <a:r>
              <a:rPr lang="de-DE" sz="2000" dirty="0"/>
              <a:t>https://www.komoot.com/guide/210032/attractions-in-hesse</a:t>
            </a:r>
          </a:p>
          <a:p>
            <a:pPr lvl="1"/>
            <a:endParaRPr lang="de-DE" sz="2000" dirty="0"/>
          </a:p>
          <a:p>
            <a:pPr marL="0" indent="0">
              <a:buNone/>
            </a:pPr>
            <a:endParaRPr lang="de-DE" sz="2900" dirty="0"/>
          </a:p>
          <a:p>
            <a:pPr marL="0" indent="0">
              <a:buNone/>
            </a:pPr>
            <a:endParaRPr lang="en-US" sz="1800" dirty="0"/>
          </a:p>
          <a:p>
            <a:endParaRPr lang="en-US" sz="1800" dirty="0"/>
          </a:p>
          <a:p>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 y="3805368"/>
            <a:ext cx="3296537" cy="247240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66" y="1415259"/>
            <a:ext cx="3267128" cy="2228181"/>
          </a:xfrm>
          <a:prstGeom prst="rect">
            <a:avLst/>
          </a:prstGeom>
        </p:spPr>
      </p:pic>
      <p:pic>
        <p:nvPicPr>
          <p:cNvPr id="14" name="Grafik 13">
            <a:extLst>
              <a:ext uri="{FF2B5EF4-FFF2-40B4-BE49-F238E27FC236}">
                <a16:creationId xmlns:a16="http://schemas.microsoft.com/office/drawing/2014/main" id="{DC91A61D-A2B6-4E11-A472-3846A7CACF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317044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19</a:t>
            </a:fld>
            <a:endParaRPr dirty="0">
              <a:solidFill>
                <a:schemeClr val="lt1"/>
              </a:solidFill>
            </a:endParaRPr>
          </a:p>
        </p:txBody>
      </p:sp>
      <p:sp>
        <p:nvSpPr>
          <p:cNvPr id="200" name="Google Shape;200;p5"/>
          <p:cNvSpPr txBox="1"/>
          <p:nvPr/>
        </p:nvSpPr>
        <p:spPr>
          <a:xfrm>
            <a:off x="4188170" y="471760"/>
            <a:ext cx="6994525"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ambria" panose="02040503050406030204" pitchFamily="18" charset="0"/>
                <a:ea typeface="Cambria" panose="02040503050406030204" pitchFamily="18" charset="0"/>
                <a:cs typeface="Cambria"/>
                <a:sym typeface="Cambria"/>
              </a:rPr>
              <a:t>Christmas in Fulda</a:t>
            </a: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07AF285A-0AD9-42E5-9C1D-537BBCC17DCC}"/>
              </a:ext>
            </a:extLst>
          </p:cNvPr>
          <p:cNvSpPr>
            <a:spLocks noGrp="1"/>
          </p:cNvSpPr>
          <p:nvPr>
            <p:ph idx="1"/>
          </p:nvPr>
        </p:nvSpPr>
        <p:spPr>
          <a:xfrm>
            <a:off x="4250725" y="1744552"/>
            <a:ext cx="5791853" cy="2055132"/>
          </a:xfrm>
        </p:spPr>
        <p:txBody>
          <a:bodyPr>
            <a:normAutofit/>
          </a:bodyPr>
          <a:lstStyle/>
          <a:p>
            <a:r>
              <a:rPr lang="de-DE" sz="2800" dirty="0"/>
              <a:t>Fulda Weihnachtsmarkt </a:t>
            </a:r>
          </a:p>
          <a:p>
            <a:r>
              <a:rPr lang="de-DE" sz="2800" dirty="0"/>
              <a:t>Christmas </a:t>
            </a:r>
            <a:r>
              <a:rPr lang="de-DE" sz="2800" dirty="0" err="1"/>
              <a:t>Markets</a:t>
            </a:r>
            <a:r>
              <a:rPr lang="de-DE" sz="2800" dirty="0"/>
              <a:t> in </a:t>
            </a:r>
            <a:r>
              <a:rPr lang="de-DE" sz="2800" dirty="0" err="1"/>
              <a:t>other</a:t>
            </a:r>
            <a:r>
              <a:rPr lang="de-DE" sz="2800" dirty="0"/>
              <a:t> </a:t>
            </a:r>
            <a:r>
              <a:rPr lang="de-DE" sz="2800" dirty="0" err="1"/>
              <a:t>cities</a:t>
            </a:r>
            <a:r>
              <a:rPr lang="de-DE" sz="2800" dirty="0"/>
              <a:t>: Kassel, Marburg, Frankfurt but also </a:t>
            </a:r>
            <a:r>
              <a:rPr lang="de-DE" sz="2800" dirty="0" err="1"/>
              <a:t>smaller</a:t>
            </a:r>
            <a:r>
              <a:rPr lang="de-DE" sz="2800" dirty="0"/>
              <a:t> </a:t>
            </a:r>
            <a:r>
              <a:rPr lang="de-DE" sz="2800" dirty="0" err="1"/>
              <a:t>cities</a:t>
            </a:r>
            <a:r>
              <a:rPr lang="de-DE" sz="2800" dirty="0"/>
              <a:t> </a:t>
            </a:r>
            <a:r>
              <a:rPr lang="de-DE" sz="2800" dirty="0" err="1"/>
              <a:t>around</a:t>
            </a:r>
            <a:r>
              <a:rPr lang="de-DE" sz="2800" dirty="0"/>
              <a:t> Fulda </a:t>
            </a:r>
          </a:p>
        </p:txBody>
      </p:sp>
      <p:pic>
        <p:nvPicPr>
          <p:cNvPr id="1026" name="Picture 2" descr="Fulda: Was wird aus dem Weihnachtsmarkt? | Welt">
            <a:extLst>
              <a:ext uri="{FF2B5EF4-FFF2-40B4-BE49-F238E27FC236}">
                <a16:creationId xmlns:a16="http://schemas.microsoft.com/office/drawing/2014/main" id="{F0FF1937-134E-417B-A882-4292300DC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981" y="3665966"/>
            <a:ext cx="4041380" cy="2276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ihnachtsmarkt Fulda: Günstige Bahntickets der Deutschen Bahn">
            <a:extLst>
              <a:ext uri="{FF2B5EF4-FFF2-40B4-BE49-F238E27FC236}">
                <a16:creationId xmlns:a16="http://schemas.microsoft.com/office/drawing/2014/main" id="{F4EEDBA3-F1FE-4FC7-AB8E-8222CF3CE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86" y="174455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ona-Inzidenz in Fulda steigt: Bleibt der Weihnachtsmarkt offen? | Fulda">
            <a:extLst>
              <a:ext uri="{FF2B5EF4-FFF2-40B4-BE49-F238E27FC236}">
                <a16:creationId xmlns:a16="http://schemas.microsoft.com/office/drawing/2014/main" id="{C8DF23AE-6357-46BF-8152-6FCC66155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562" y="3576335"/>
            <a:ext cx="2074808" cy="2074808"/>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06060619-4D61-4CBC-BAB2-87449EB05C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404962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2"/>
          <p:cNvGrpSpPr/>
          <p:nvPr/>
        </p:nvGrpSpPr>
        <p:grpSpPr>
          <a:xfrm>
            <a:off x="0" y="4"/>
            <a:ext cx="12192000" cy="6857996"/>
            <a:chOff x="0" y="0"/>
            <a:chExt cx="9144000" cy="6869113"/>
          </a:xfrm>
        </p:grpSpPr>
        <p:sp>
          <p:nvSpPr>
            <p:cNvPr id="99" name="Google Shape;99;p2"/>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100" name="Google Shape;100;p2"/>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sp>
        <p:nvSpPr>
          <p:cNvPr id="101" name="Google Shape;101;p2"/>
          <p:cNvSpPr txBox="1">
            <a:spLocks noGrp="1"/>
          </p:cNvSpPr>
          <p:nvPr>
            <p:ph type="dt" idx="10"/>
          </p:nvPr>
        </p:nvSpPr>
        <p:spPr>
          <a:xfrm>
            <a:off x="274320" y="6440867"/>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02" name="Google Shape;102;p2"/>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2</a:t>
            </a:fld>
            <a:endParaRPr dirty="0">
              <a:solidFill>
                <a:schemeClr val="lt1"/>
              </a:solidFill>
            </a:endParaRPr>
          </a:p>
        </p:txBody>
      </p:sp>
      <p:sp>
        <p:nvSpPr>
          <p:cNvPr id="103" name="Google Shape;103;p2"/>
          <p:cNvSpPr txBox="1"/>
          <p:nvPr/>
        </p:nvSpPr>
        <p:spPr>
          <a:xfrm>
            <a:off x="4239941" y="402945"/>
            <a:ext cx="7148597" cy="584735"/>
          </a:xfrm>
          <a:prstGeom prst="rect">
            <a:avLst/>
          </a:prstGeom>
          <a:noFill/>
          <a:ln>
            <a:noFill/>
          </a:ln>
        </p:spPr>
        <p:txBody>
          <a:bodyPr spcFirstLastPara="1" wrap="square" lIns="91425" tIns="45700" rIns="91425" bIns="45700" anchor="t" anchorCtr="0">
            <a:spAutoFit/>
          </a:bodyPr>
          <a:lstStyle/>
          <a:p>
            <a:r>
              <a:rPr lang="de-DE" sz="3200" b="1" dirty="0">
                <a:solidFill>
                  <a:schemeClr val="dk1"/>
                </a:solidFill>
                <a:latin typeface="Cambria"/>
                <a:ea typeface="Cambria"/>
                <a:cs typeface="Cambria"/>
                <a:sym typeface="Cambria"/>
              </a:rPr>
              <a:t>Disclaimer</a:t>
            </a:r>
            <a:endParaRPr dirty="0"/>
          </a:p>
        </p:txBody>
      </p:sp>
      <p:sp>
        <p:nvSpPr>
          <p:cNvPr id="104" name="Google Shape;104;p2"/>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105" name="Google Shape;105;p2"/>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106" name="Google Shape;106;p2"/>
          <p:cNvSpPr txBox="1"/>
          <p:nvPr/>
        </p:nvSpPr>
        <p:spPr>
          <a:xfrm>
            <a:off x="4308472" y="2486545"/>
            <a:ext cx="6357900" cy="2376006"/>
          </a:xfrm>
          <a:prstGeom prst="rect">
            <a:avLst/>
          </a:prstGeom>
          <a:noFill/>
          <a:ln>
            <a:noFill/>
          </a:ln>
        </p:spPr>
        <p:txBody>
          <a:bodyPr spcFirstLastPara="1" wrap="square" lIns="91425" tIns="91425" rIns="91425" bIns="91425" anchor="t" anchorCtr="0">
            <a:noAutofit/>
          </a:bodyPr>
          <a:lstStyle/>
          <a:p>
            <a:r>
              <a:rPr lang="en-US" dirty="0">
                <a:latin typeface="Calibri"/>
                <a:ea typeface="Calibri"/>
                <a:cs typeface="Calibri"/>
                <a:sym typeface="Calibri"/>
              </a:rPr>
              <a:t>The tips, recommendations and advice in this presentation are based on our own experience/opinion. </a:t>
            </a:r>
            <a:r>
              <a:rPr lang="de-DE" dirty="0">
                <a:latin typeface="Calibri"/>
                <a:ea typeface="Calibri"/>
                <a:cs typeface="Calibri"/>
                <a:sym typeface="Calibri"/>
              </a:rPr>
              <a:t>	</a:t>
            </a:r>
            <a:r>
              <a:rPr lang="de-DE"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indent="457200"/>
            <a:r>
              <a:rPr lang="de-DE" dirty="0">
                <a:solidFill>
                  <a:schemeClr val="dk1"/>
                </a:solidFill>
                <a:latin typeface="Calibri"/>
                <a:ea typeface="Calibri"/>
                <a:cs typeface="Calibri"/>
                <a:sym typeface="Calibri"/>
              </a:rPr>
              <a:t> </a:t>
            </a:r>
          </a:p>
          <a:p>
            <a:pPr marL="1371600" indent="457200"/>
            <a:endParaRPr lang="de-DE" dirty="0">
              <a:solidFill>
                <a:schemeClr val="dk1"/>
              </a:solidFill>
              <a:latin typeface="Calibri"/>
              <a:ea typeface="Calibri"/>
              <a:cs typeface="Calibri"/>
              <a:sym typeface="Calibri"/>
            </a:endParaRPr>
          </a:p>
          <a:p>
            <a:pPr marL="1371600" indent="457200"/>
            <a:endParaRPr dirty="0">
              <a:latin typeface="Calibri"/>
              <a:ea typeface="Calibri"/>
              <a:cs typeface="Calibri"/>
              <a:sym typeface="Calibri"/>
            </a:endParaRPr>
          </a:p>
          <a:p>
            <a:pPr>
              <a:buClr>
                <a:schemeClr val="dk1"/>
              </a:buClr>
              <a:buSzPts val="1100"/>
            </a:pPr>
            <a:r>
              <a:rPr lang="en-US" dirty="0">
                <a:latin typeface="Calibri"/>
                <a:ea typeface="Calibri"/>
                <a:cs typeface="Calibri"/>
                <a:sym typeface="Calibri"/>
              </a:rPr>
              <a:t>We do not want to give special ratings, but we want to provide a pleasant stay with all the beautiful aspects of Fulda, especially away from the typical touristy spots. </a:t>
            </a:r>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p:txBody>
      </p:sp>
      <p:pic>
        <p:nvPicPr>
          <p:cNvPr id="3" name="Grafik 2" descr="Ein Bild, das Gras, Baum, draußen, Himmel enthält.&#10;&#10;Automatisch generierte Beschreibung">
            <a:extLst>
              <a:ext uri="{FF2B5EF4-FFF2-40B4-BE49-F238E27FC236}">
                <a16:creationId xmlns:a16="http://schemas.microsoft.com/office/drawing/2014/main" id="{24FE5733-A480-4857-8D3D-3ECA7B4F1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30" y="2486545"/>
            <a:ext cx="3635501" cy="2150578"/>
          </a:xfrm>
          <a:prstGeom prst="rect">
            <a:avLst/>
          </a:prstGeom>
        </p:spPr>
      </p:pic>
      <p:pic>
        <p:nvPicPr>
          <p:cNvPr id="14" name="Grafik 13">
            <a:extLst>
              <a:ext uri="{FF2B5EF4-FFF2-40B4-BE49-F238E27FC236}">
                <a16:creationId xmlns:a16="http://schemas.microsoft.com/office/drawing/2014/main" id="{D37F8B55-4E86-4533-AC49-9D56A0B92F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172780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20</a:t>
            </a:fld>
            <a:endParaRPr dirty="0">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err="1">
                <a:latin typeface="Cambria" panose="02040503050406030204" pitchFamily="18" charset="0"/>
                <a:ea typeface="Cambria" panose="02040503050406030204" pitchFamily="18" charset="0"/>
              </a:rPr>
              <a:t>What</a:t>
            </a:r>
            <a:r>
              <a:rPr lang="de-DE" sz="3200" b="1" dirty="0">
                <a:latin typeface="Cambria" panose="02040503050406030204" pitchFamily="18" charset="0"/>
                <a:ea typeface="Cambria" panose="02040503050406030204" pitchFamily="18" charset="0"/>
              </a:rPr>
              <a:t> </a:t>
            </a:r>
            <a:r>
              <a:rPr lang="de-DE" sz="3200" b="1" dirty="0" err="1">
                <a:latin typeface="Cambria" panose="02040503050406030204" pitchFamily="18" charset="0"/>
                <a:ea typeface="Cambria" panose="02040503050406030204" pitchFamily="18" charset="0"/>
              </a:rPr>
              <a:t>to</a:t>
            </a:r>
            <a:r>
              <a:rPr lang="de-DE" sz="3200" b="1" dirty="0">
                <a:latin typeface="Cambria" panose="02040503050406030204" pitchFamily="18" charset="0"/>
                <a:ea typeface="Cambria" panose="02040503050406030204" pitchFamily="18" charset="0"/>
              </a:rPr>
              <a:t> do and </a:t>
            </a:r>
            <a:r>
              <a:rPr lang="de-DE" sz="3200" b="1" dirty="0" err="1">
                <a:latin typeface="Cambria" panose="02040503050406030204" pitchFamily="18" charset="0"/>
                <a:ea typeface="Cambria" panose="02040503050406030204" pitchFamily="18" charset="0"/>
              </a:rPr>
              <a:t>tips</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07AF285A-0AD9-42E5-9C1D-537BBCC17DCC}"/>
              </a:ext>
            </a:extLst>
          </p:cNvPr>
          <p:cNvSpPr>
            <a:spLocks noGrp="1"/>
          </p:cNvSpPr>
          <p:nvPr>
            <p:ph idx="1"/>
          </p:nvPr>
        </p:nvSpPr>
        <p:spPr>
          <a:xfrm>
            <a:off x="4188170" y="1463405"/>
            <a:ext cx="6003583" cy="4460875"/>
          </a:xfrm>
        </p:spPr>
        <p:txBody>
          <a:bodyPr>
            <a:normAutofit fontScale="92500"/>
          </a:bodyPr>
          <a:lstStyle/>
          <a:p>
            <a:r>
              <a:rPr lang="en-US" sz="2400" dirty="0"/>
              <a:t>Get a Bike!</a:t>
            </a:r>
          </a:p>
          <a:p>
            <a:pPr lvl="1"/>
            <a:r>
              <a:rPr lang="en-US" sz="1800" dirty="0"/>
              <a:t>It is way easier to get around with a bike, because public transport is not the best in Fulda (walking is always possible though)</a:t>
            </a:r>
          </a:p>
          <a:p>
            <a:r>
              <a:rPr lang="en-US" sz="2200" dirty="0"/>
              <a:t>Make sure to find an accommodation directly in Fulda (there are lots of smaller villages/parts around Fulda that are more difficult to reach without a car)</a:t>
            </a:r>
          </a:p>
          <a:p>
            <a:pPr lvl="1"/>
            <a:r>
              <a:rPr lang="en-US" sz="1800" dirty="0"/>
              <a:t>Dorms are good, WGs are better! </a:t>
            </a:r>
          </a:p>
          <a:p>
            <a:r>
              <a:rPr lang="en-US" sz="2200" dirty="0"/>
              <a:t>Check out different </a:t>
            </a:r>
            <a:r>
              <a:rPr lang="en-US" sz="2200" dirty="0" err="1"/>
              <a:t>Hochschulgruppen</a:t>
            </a:r>
            <a:r>
              <a:rPr lang="en-US" sz="2200" dirty="0"/>
              <a:t> to meet people (e.g. UNICEF, sport activity, religious groups)</a:t>
            </a:r>
          </a:p>
          <a:p>
            <a:r>
              <a:rPr lang="en-US" sz="2200" dirty="0"/>
              <a:t>Connect with locals! </a:t>
            </a:r>
          </a:p>
          <a:p>
            <a:pPr lvl="1"/>
            <a:r>
              <a:rPr lang="en-US" sz="1800" dirty="0"/>
              <a:t>They will show you around the best spots and take you to the most popular events </a:t>
            </a:r>
          </a:p>
          <a:p>
            <a:r>
              <a:rPr lang="en-US" sz="2200" dirty="0"/>
              <a:t>Go outside and explore the nature! </a:t>
            </a:r>
          </a:p>
        </p:txBody>
      </p:sp>
      <p:pic>
        <p:nvPicPr>
          <p:cNvPr id="4" name="Grafik 3" descr="Ein Bild, das Gras, Himmel, draußen, Fluss enthält.&#10;&#10;Automatisch generierte Beschreibung">
            <a:extLst>
              <a:ext uri="{FF2B5EF4-FFF2-40B4-BE49-F238E27FC236}">
                <a16:creationId xmlns:a16="http://schemas.microsoft.com/office/drawing/2014/main" id="{87D8B14D-8D72-44D3-ABAB-43C85EE90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146" y="2404235"/>
            <a:ext cx="3070957" cy="2049530"/>
          </a:xfrm>
          <a:prstGeom prst="rect">
            <a:avLst/>
          </a:prstGeom>
        </p:spPr>
      </p:pic>
      <p:pic>
        <p:nvPicPr>
          <p:cNvPr id="13" name="Grafik 12">
            <a:extLst>
              <a:ext uri="{FF2B5EF4-FFF2-40B4-BE49-F238E27FC236}">
                <a16:creationId xmlns:a16="http://schemas.microsoft.com/office/drawing/2014/main" id="{5792A733-3D94-4A45-9624-C8F7C7E137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3638768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21</a:t>
            </a:fld>
            <a:endParaRPr dirty="0">
              <a:solidFill>
                <a:schemeClr val="lt1"/>
              </a:solidFill>
            </a:endParaRPr>
          </a:p>
        </p:txBody>
      </p:sp>
      <p:sp>
        <p:nvSpPr>
          <p:cNvPr id="200" name="Google Shape;200;p5"/>
          <p:cNvSpPr txBox="1"/>
          <p:nvPr/>
        </p:nvSpPr>
        <p:spPr>
          <a:xfrm>
            <a:off x="4192524" y="443647"/>
            <a:ext cx="6994525" cy="584735"/>
          </a:xfrm>
          <a:prstGeom prst="rect">
            <a:avLst/>
          </a:prstGeom>
          <a:noFill/>
          <a:ln>
            <a:noFill/>
          </a:ln>
        </p:spPr>
        <p:txBody>
          <a:bodyPr spcFirstLastPara="1" wrap="square" lIns="91425" tIns="45700" rIns="91425" bIns="45700" anchor="t" anchorCtr="0">
            <a:spAutoFit/>
          </a:bodyPr>
          <a:lstStyle/>
          <a:p>
            <a:r>
              <a:rPr lang="en-US" sz="3200" b="1" dirty="0">
                <a:solidFill>
                  <a:schemeClr val="dk1"/>
                </a:solidFill>
                <a:latin typeface="Cambria" panose="02040503050406030204" pitchFamily="18" charset="0"/>
                <a:ea typeface="Cambria" panose="02040503050406030204" pitchFamily="18" charset="0"/>
                <a:cs typeface="Cambria"/>
                <a:sym typeface="Cambria"/>
              </a:rPr>
              <a:t>Bigger cities nearby to visit </a:t>
            </a: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 name="TextBox 9"/>
          <p:cNvSpPr txBox="1"/>
          <p:nvPr/>
        </p:nvSpPr>
        <p:spPr>
          <a:xfrm>
            <a:off x="4402183" y="1399691"/>
            <a:ext cx="580861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Frankfurt am Main</a:t>
            </a:r>
          </a:p>
          <a:p>
            <a:pPr marL="285750" indent="-285750">
              <a:buFont typeface="Arial" panose="020B0604020202020204" pitchFamily="34" charset="0"/>
              <a:buChar char="•"/>
            </a:pPr>
            <a:r>
              <a:rPr lang="en-US" sz="2400" dirty="0"/>
              <a:t>Wiesbaden</a:t>
            </a:r>
          </a:p>
          <a:p>
            <a:pPr marL="285750" indent="-285750">
              <a:buFont typeface="Arial" panose="020B0604020202020204" pitchFamily="34" charset="0"/>
              <a:buChar char="•"/>
            </a:pPr>
            <a:r>
              <a:rPr lang="en-US" sz="2400" dirty="0"/>
              <a:t>Kassel</a:t>
            </a:r>
          </a:p>
          <a:p>
            <a:pPr marL="285750" indent="-285750">
              <a:buFont typeface="Arial" panose="020B0604020202020204" pitchFamily="34" charset="0"/>
              <a:buChar char="•"/>
            </a:pPr>
            <a:r>
              <a:rPr lang="en-US" sz="2400" dirty="0"/>
              <a:t>Darmstadt</a:t>
            </a:r>
          </a:p>
          <a:p>
            <a:pPr marL="285750" indent="-285750">
              <a:buFont typeface="Arial" panose="020B0604020202020204" pitchFamily="34" charset="0"/>
              <a:buChar char="•"/>
            </a:pPr>
            <a:r>
              <a:rPr lang="en-US" sz="2400" dirty="0" err="1"/>
              <a:t>Gießen</a:t>
            </a:r>
            <a:endParaRPr lang="en-US" sz="2400" dirty="0"/>
          </a:p>
          <a:p>
            <a:pPr marL="285750" indent="-285750">
              <a:buFont typeface="Arial" panose="020B0604020202020204" pitchFamily="34" charset="0"/>
              <a:buChar char="•"/>
            </a:pPr>
            <a:r>
              <a:rPr lang="en-US" sz="2400" dirty="0"/>
              <a:t>Marburg</a:t>
            </a:r>
          </a:p>
          <a:p>
            <a:pPr marL="285750" indent="-285750">
              <a:buFont typeface="Arial" panose="020B0604020202020204" pitchFamily="34" charset="0"/>
              <a:buChar char="•"/>
            </a:pPr>
            <a:r>
              <a:rPr lang="en-US" sz="2400" dirty="0" err="1"/>
              <a:t>Rotenburg</a:t>
            </a:r>
            <a:r>
              <a:rPr lang="en-US" sz="2400" dirty="0"/>
              <a:t> an der Fulda </a:t>
            </a:r>
          </a:p>
          <a:p>
            <a:pPr marL="285750" indent="-285750">
              <a:buFont typeface="Arial" panose="020B0604020202020204" pitchFamily="34" charset="0"/>
              <a:buChar char="•"/>
            </a:pPr>
            <a:r>
              <a:rPr lang="en-US" sz="2400" dirty="0"/>
              <a:t>Limburg an der </a:t>
            </a:r>
            <a:r>
              <a:rPr lang="en-US" sz="2400" dirty="0" err="1"/>
              <a:t>Lahn</a:t>
            </a:r>
            <a:endParaRPr lang="en-US" sz="2400" dirty="0"/>
          </a:p>
          <a:p>
            <a:pPr marL="285750" indent="-285750">
              <a:buFont typeface="Arial" panose="020B0604020202020204" pitchFamily="34" charset="0"/>
              <a:buChar char="•"/>
            </a:pPr>
            <a:endParaRPr lang="en-US" sz="2400" dirty="0"/>
          </a:p>
        </p:txBody>
      </p:sp>
      <p:pic>
        <p:nvPicPr>
          <p:cNvPr id="6" name="Grafik 5" descr="Ein Bild, das draußen, Himmel, Wasser, Haus enthält.&#10;&#10;Automatisch generierte Beschreibung">
            <a:extLst>
              <a:ext uri="{FF2B5EF4-FFF2-40B4-BE49-F238E27FC236}">
                <a16:creationId xmlns:a16="http://schemas.microsoft.com/office/drawing/2014/main" id="{DD02574C-D6E9-4B90-9430-020286783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46" y="1514794"/>
            <a:ext cx="2915874" cy="1935659"/>
          </a:xfrm>
          <a:prstGeom prst="rect">
            <a:avLst/>
          </a:prstGeom>
        </p:spPr>
      </p:pic>
      <p:pic>
        <p:nvPicPr>
          <p:cNvPr id="8" name="Grafik 7" descr="Ein Bild, das Himmel, draußen, Baum, Gebäude enthält.&#10;&#10;Automatisch generierte Beschreibung">
            <a:extLst>
              <a:ext uri="{FF2B5EF4-FFF2-40B4-BE49-F238E27FC236}">
                <a16:creationId xmlns:a16="http://schemas.microsoft.com/office/drawing/2014/main" id="{32C31E9F-8189-433B-9194-B2CA29D9E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471" y="3612381"/>
            <a:ext cx="2615424" cy="2615424"/>
          </a:xfrm>
          <a:prstGeom prst="rect">
            <a:avLst/>
          </a:prstGeom>
        </p:spPr>
      </p:pic>
      <p:pic>
        <p:nvPicPr>
          <p:cNvPr id="14" name="Grafik 13">
            <a:extLst>
              <a:ext uri="{FF2B5EF4-FFF2-40B4-BE49-F238E27FC236}">
                <a16:creationId xmlns:a16="http://schemas.microsoft.com/office/drawing/2014/main" id="{D4E3989B-DA71-4FC5-8AD3-7B539B9F96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116413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22</a:t>
            </a:fld>
            <a:endParaRPr dirty="0">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a:latin typeface="Cambria" panose="02040503050406030204" pitchFamily="18" charset="0"/>
                <a:ea typeface="Cambria" panose="02040503050406030204" pitchFamily="18" charset="0"/>
              </a:rPr>
              <a:t>Public </a:t>
            </a:r>
            <a:r>
              <a:rPr lang="de-DE" sz="3200" b="1" dirty="0" err="1">
                <a:latin typeface="Cambria" panose="02040503050406030204" pitchFamily="18" charset="0"/>
                <a:ea typeface="Cambria" panose="02040503050406030204" pitchFamily="18" charset="0"/>
              </a:rPr>
              <a:t>transport</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07AF285A-0AD9-42E5-9C1D-537BBCC17DCC}"/>
              </a:ext>
            </a:extLst>
          </p:cNvPr>
          <p:cNvSpPr>
            <a:spLocks noGrp="1"/>
          </p:cNvSpPr>
          <p:nvPr>
            <p:ph idx="1"/>
          </p:nvPr>
        </p:nvSpPr>
        <p:spPr>
          <a:xfrm>
            <a:off x="4188170" y="1401766"/>
            <a:ext cx="6340747" cy="4946650"/>
          </a:xfrm>
        </p:spPr>
        <p:txBody>
          <a:bodyPr>
            <a:normAutofit/>
          </a:bodyPr>
          <a:lstStyle/>
          <a:p>
            <a:pPr marL="0" indent="0">
              <a:buNone/>
            </a:pPr>
            <a:endParaRPr lang="de-DE" sz="2400" dirty="0"/>
          </a:p>
          <a:p>
            <a:r>
              <a:rPr lang="de-DE" sz="2400" dirty="0" err="1"/>
              <a:t>Only</a:t>
            </a:r>
            <a:r>
              <a:rPr lang="de-DE" sz="2400" dirty="0"/>
              <a:t> </a:t>
            </a:r>
            <a:r>
              <a:rPr lang="de-DE" sz="2400" dirty="0" err="1"/>
              <a:t>busses</a:t>
            </a:r>
            <a:r>
              <a:rPr lang="de-DE" sz="2400" dirty="0"/>
              <a:t> in Fulda</a:t>
            </a:r>
          </a:p>
          <a:p>
            <a:pPr lvl="1"/>
            <a:r>
              <a:rPr lang="de-DE" sz="2000" dirty="0"/>
              <a:t>Check </a:t>
            </a:r>
            <a:r>
              <a:rPr lang="de-DE" sz="2000" dirty="0" err="1"/>
              <a:t>the</a:t>
            </a:r>
            <a:r>
              <a:rPr lang="de-DE" sz="2000" dirty="0"/>
              <a:t> time (not </a:t>
            </a:r>
            <a:r>
              <a:rPr lang="de-DE" sz="2000" dirty="0" err="1"/>
              <a:t>too</a:t>
            </a:r>
            <a:r>
              <a:rPr lang="de-DE" sz="2000" dirty="0"/>
              <a:t> </a:t>
            </a:r>
            <a:r>
              <a:rPr lang="de-DE" sz="2000" dirty="0" err="1"/>
              <a:t>frequently</a:t>
            </a:r>
            <a:r>
              <a:rPr lang="de-DE" sz="2000" dirty="0"/>
              <a:t>) </a:t>
            </a:r>
          </a:p>
          <a:p>
            <a:r>
              <a:rPr lang="de-DE" sz="2400" dirty="0" err="1"/>
              <a:t>Students</a:t>
            </a:r>
            <a:r>
              <a:rPr lang="de-DE" sz="2400" dirty="0"/>
              <a:t> </a:t>
            </a:r>
            <a:r>
              <a:rPr lang="de-DE" sz="2400" dirty="0" err="1"/>
              <a:t>have</a:t>
            </a:r>
            <a:r>
              <a:rPr lang="de-DE" sz="2400" dirty="0"/>
              <a:t> a </a:t>
            </a:r>
            <a:r>
              <a:rPr lang="de-DE" sz="2400" dirty="0" err="1"/>
              <a:t>semester</a:t>
            </a:r>
            <a:r>
              <a:rPr lang="de-DE" sz="2400" dirty="0"/>
              <a:t> ticket </a:t>
            </a:r>
            <a:r>
              <a:rPr lang="de-DE" sz="2400" dirty="0" err="1"/>
              <a:t>for</a:t>
            </a:r>
            <a:r>
              <a:rPr lang="de-DE" sz="2400" dirty="0"/>
              <a:t> Hessen </a:t>
            </a:r>
            <a:r>
              <a:rPr lang="de-DE" sz="2400" dirty="0" err="1"/>
              <a:t>included</a:t>
            </a:r>
            <a:r>
              <a:rPr lang="de-DE" sz="2400" dirty="0"/>
              <a:t> in </a:t>
            </a:r>
            <a:r>
              <a:rPr lang="de-DE" sz="2400" dirty="0" err="1"/>
              <a:t>their</a:t>
            </a:r>
            <a:r>
              <a:rPr lang="de-DE" sz="2400" dirty="0"/>
              <a:t> </a:t>
            </a:r>
            <a:r>
              <a:rPr lang="de-DE" sz="2400" dirty="0" err="1"/>
              <a:t>student</a:t>
            </a:r>
            <a:r>
              <a:rPr lang="de-DE" sz="2400" dirty="0"/>
              <a:t> ID </a:t>
            </a:r>
            <a:r>
              <a:rPr lang="de-DE" sz="2400" dirty="0" err="1"/>
              <a:t>card</a:t>
            </a:r>
            <a:r>
              <a:rPr lang="de-DE" sz="2400" dirty="0"/>
              <a:t> </a:t>
            </a:r>
          </a:p>
          <a:p>
            <a:pPr lvl="1"/>
            <a:r>
              <a:rPr lang="de-DE" sz="1800" dirty="0" err="1"/>
              <a:t>Others</a:t>
            </a:r>
            <a:r>
              <a:rPr lang="de-DE" sz="1800" dirty="0"/>
              <a:t>: </a:t>
            </a:r>
            <a:r>
              <a:rPr lang="de-DE" sz="1800" dirty="0" err="1"/>
              <a:t>buy</a:t>
            </a:r>
            <a:r>
              <a:rPr lang="de-DE" sz="1800" dirty="0"/>
              <a:t> a ticket (</a:t>
            </a:r>
            <a:r>
              <a:rPr lang="de-DE" sz="1800" dirty="0" err="1"/>
              <a:t>either</a:t>
            </a:r>
            <a:r>
              <a:rPr lang="de-DE" sz="1800" dirty="0"/>
              <a:t> </a:t>
            </a:r>
            <a:r>
              <a:rPr lang="de-DE" sz="1800" dirty="0" err="1"/>
              <a:t>machine</a:t>
            </a:r>
            <a:r>
              <a:rPr lang="de-DE" sz="1800" dirty="0"/>
              <a:t> </a:t>
            </a:r>
            <a:r>
              <a:rPr lang="de-DE" sz="1800" dirty="0" err="1"/>
              <a:t>or</a:t>
            </a:r>
            <a:r>
              <a:rPr lang="de-DE" sz="1800" dirty="0"/>
              <a:t> online)</a:t>
            </a:r>
            <a:endParaRPr lang="de-DE" sz="2400" dirty="0"/>
          </a:p>
          <a:p>
            <a:r>
              <a:rPr lang="de-DE" sz="2400" dirty="0"/>
              <a:t>Check </a:t>
            </a:r>
            <a:r>
              <a:rPr lang="de-DE" sz="2400" dirty="0" err="1"/>
              <a:t>apps</a:t>
            </a:r>
            <a:r>
              <a:rPr lang="de-DE" sz="2400" dirty="0"/>
              <a:t> </a:t>
            </a:r>
            <a:r>
              <a:rPr lang="de-DE" sz="2400" dirty="0" err="1"/>
              <a:t>to</a:t>
            </a:r>
            <a:r>
              <a:rPr lang="de-DE" sz="2400" dirty="0"/>
              <a:t> </a:t>
            </a:r>
            <a:r>
              <a:rPr lang="de-DE" sz="2400" dirty="0" err="1"/>
              <a:t>see</a:t>
            </a:r>
            <a:r>
              <a:rPr lang="de-DE" sz="2400" dirty="0"/>
              <a:t> </a:t>
            </a:r>
            <a:r>
              <a:rPr lang="de-DE" sz="2400" dirty="0" err="1"/>
              <a:t>when</a:t>
            </a:r>
            <a:r>
              <a:rPr lang="de-DE" sz="2400" dirty="0"/>
              <a:t> </a:t>
            </a:r>
            <a:r>
              <a:rPr lang="de-DE" sz="2400" dirty="0" err="1"/>
              <a:t>to</a:t>
            </a:r>
            <a:r>
              <a:rPr lang="de-DE" sz="2400" dirty="0"/>
              <a:t> </a:t>
            </a:r>
            <a:r>
              <a:rPr lang="de-DE" sz="2400" dirty="0" err="1"/>
              <a:t>go</a:t>
            </a:r>
            <a:r>
              <a:rPr lang="de-DE" sz="2400" dirty="0"/>
              <a:t> and </a:t>
            </a:r>
            <a:r>
              <a:rPr lang="de-DE" sz="2400" dirty="0" err="1"/>
              <a:t>how</a:t>
            </a:r>
            <a:r>
              <a:rPr lang="de-DE" sz="2400" dirty="0"/>
              <a:t> („DB Navigator“) </a:t>
            </a:r>
          </a:p>
          <a:p>
            <a:pPr lvl="1"/>
            <a:r>
              <a:rPr lang="de-DE" sz="2000" dirty="0"/>
              <a:t>ICE and IC </a:t>
            </a:r>
            <a:r>
              <a:rPr lang="de-DE" sz="2000" dirty="0" err="1"/>
              <a:t>is</a:t>
            </a:r>
            <a:r>
              <a:rPr lang="de-DE" sz="2000" dirty="0"/>
              <a:t> not </a:t>
            </a:r>
            <a:r>
              <a:rPr lang="de-DE" sz="2000" dirty="0" err="1"/>
              <a:t>included</a:t>
            </a:r>
            <a:r>
              <a:rPr lang="de-DE" sz="2000" dirty="0"/>
              <a:t> in </a:t>
            </a:r>
            <a:r>
              <a:rPr lang="de-DE" sz="2000" dirty="0" err="1"/>
              <a:t>the</a:t>
            </a:r>
            <a:r>
              <a:rPr lang="de-DE" sz="2000" dirty="0"/>
              <a:t> </a:t>
            </a:r>
            <a:r>
              <a:rPr lang="de-DE" sz="2000" dirty="0" err="1"/>
              <a:t>semester</a:t>
            </a:r>
            <a:r>
              <a:rPr lang="de-DE" sz="2000" dirty="0"/>
              <a:t> ticket</a:t>
            </a:r>
          </a:p>
          <a:p>
            <a:r>
              <a:rPr lang="de-DE" sz="2400" dirty="0"/>
              <a:t>Be on time </a:t>
            </a:r>
            <a:r>
              <a:rPr lang="de-DE" sz="2400" dirty="0" err="1"/>
              <a:t>even</a:t>
            </a:r>
            <a:r>
              <a:rPr lang="de-DE" sz="2400" dirty="0"/>
              <a:t> </a:t>
            </a:r>
            <a:r>
              <a:rPr lang="de-DE" sz="2400" dirty="0" err="1"/>
              <a:t>though</a:t>
            </a:r>
            <a:r>
              <a:rPr lang="de-DE" sz="2400" dirty="0"/>
              <a:t> </a:t>
            </a:r>
            <a:r>
              <a:rPr lang="de-DE" sz="2400" dirty="0" err="1"/>
              <a:t>busses</a:t>
            </a:r>
            <a:r>
              <a:rPr lang="de-DE" sz="2400" dirty="0"/>
              <a:t>/</a:t>
            </a:r>
            <a:r>
              <a:rPr lang="de-DE" sz="2400" dirty="0" err="1"/>
              <a:t>trains</a:t>
            </a:r>
            <a:r>
              <a:rPr lang="de-DE" sz="2400" dirty="0"/>
              <a:t> do not </a:t>
            </a:r>
            <a:r>
              <a:rPr lang="de-DE" sz="2400" dirty="0" err="1"/>
              <a:t>necessarily</a:t>
            </a:r>
            <a:r>
              <a:rPr lang="de-DE" sz="2400" dirty="0"/>
              <a:t> </a:t>
            </a:r>
            <a:r>
              <a:rPr lang="de-DE" sz="2400" dirty="0" err="1"/>
              <a:t>run</a:t>
            </a:r>
            <a:r>
              <a:rPr lang="de-DE" sz="2400" dirty="0"/>
              <a:t> on time </a:t>
            </a:r>
          </a:p>
        </p:txBody>
      </p:sp>
      <p:pic>
        <p:nvPicPr>
          <p:cNvPr id="1026" name="Picture 2" descr="Wie Fulda ein neues Elektrobus-Sextett in den Dienst nimmt - electrive.net">
            <a:extLst>
              <a:ext uri="{FF2B5EF4-FFF2-40B4-BE49-F238E27FC236}">
                <a16:creationId xmlns:a16="http://schemas.microsoft.com/office/drawing/2014/main" id="{D166812F-0D52-40A3-9D9A-AC201A20C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12" y="2400298"/>
            <a:ext cx="3855960" cy="192798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4DC8ACF8-C5AB-43DC-B27F-593C97CAAA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393566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23</a:t>
            </a:fld>
            <a:endParaRPr dirty="0">
              <a:solidFill>
                <a:schemeClr val="lt1"/>
              </a:solidFill>
            </a:endParaRPr>
          </a:p>
        </p:txBody>
      </p:sp>
      <p:sp>
        <p:nvSpPr>
          <p:cNvPr id="200" name="Google Shape;200;p5"/>
          <p:cNvSpPr txBox="1"/>
          <p:nvPr/>
        </p:nvSpPr>
        <p:spPr>
          <a:xfrm>
            <a:off x="4521200" y="403734"/>
            <a:ext cx="5689600" cy="584735"/>
          </a:xfrm>
          <a:prstGeom prst="rect">
            <a:avLst/>
          </a:prstGeom>
          <a:noFill/>
          <a:ln>
            <a:noFill/>
          </a:ln>
        </p:spPr>
        <p:txBody>
          <a:bodyPr spcFirstLastPara="1" wrap="square" lIns="91425" tIns="45700" rIns="91425" bIns="45700" anchor="t" anchorCtr="0">
            <a:spAutoFit/>
          </a:bodyPr>
          <a:lstStyle/>
          <a:p>
            <a:r>
              <a:rPr lang="de-DE" sz="3200" b="1" dirty="0">
                <a:latin typeface="Cambria" panose="02040503050406030204" pitchFamily="18" charset="0"/>
                <a:ea typeface="Cambria" panose="02040503050406030204" pitchFamily="18" charset="0"/>
              </a:rPr>
              <a:t>German Transport System</a:t>
            </a:r>
            <a:endParaRPr sz="3200" b="1"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01" name="Google Shape;201;p5"/>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 name="Content Placeholder 1"/>
          <p:cNvSpPr>
            <a:spLocks noGrp="1"/>
          </p:cNvSpPr>
          <p:nvPr>
            <p:ph idx="1"/>
          </p:nvPr>
        </p:nvSpPr>
        <p:spPr>
          <a:xfrm>
            <a:off x="4279900" y="1397342"/>
            <a:ext cx="6388100" cy="4839946"/>
          </a:xfrm>
        </p:spPr>
        <p:txBody>
          <a:bodyPr>
            <a:normAutofit lnSpcReduction="10000"/>
          </a:bodyPr>
          <a:lstStyle/>
          <a:p>
            <a:r>
              <a:rPr lang="en-US" dirty="0"/>
              <a:t>Deutsche </a:t>
            </a:r>
            <a:r>
              <a:rPr lang="en-US" dirty="0" err="1"/>
              <a:t>Bahn</a:t>
            </a:r>
            <a:r>
              <a:rPr lang="en-US" dirty="0"/>
              <a:t> (DB): main operator of German wide railway</a:t>
            </a:r>
          </a:p>
          <a:p>
            <a:pPr lvl="1"/>
            <a:r>
              <a:rPr lang="en-US" dirty="0"/>
              <a:t>Look out for saving prices “</a:t>
            </a:r>
            <a:r>
              <a:rPr lang="en-US" dirty="0" err="1"/>
              <a:t>Sparpreis</a:t>
            </a:r>
            <a:r>
              <a:rPr lang="en-US" dirty="0"/>
              <a:t>”</a:t>
            </a:r>
          </a:p>
          <a:p>
            <a:pPr lvl="1"/>
            <a:r>
              <a:rPr lang="en-US" dirty="0"/>
              <a:t>Regional Group Tickets </a:t>
            </a:r>
          </a:p>
          <a:p>
            <a:r>
              <a:rPr lang="en-US" dirty="0"/>
              <a:t>If you want to travel a lot: purchase a </a:t>
            </a:r>
            <a:r>
              <a:rPr lang="en-US" dirty="0" err="1"/>
              <a:t>BahnCard</a:t>
            </a:r>
            <a:r>
              <a:rPr lang="en-US" dirty="0"/>
              <a:t> for vouchers</a:t>
            </a:r>
          </a:p>
          <a:p>
            <a:r>
              <a:rPr lang="en-US" dirty="0"/>
              <a:t>Cheap alternatives: </a:t>
            </a:r>
            <a:r>
              <a:rPr lang="en-US" dirty="0" err="1"/>
              <a:t>FlixTrain</a:t>
            </a:r>
            <a:r>
              <a:rPr lang="en-US" dirty="0"/>
              <a:t> and </a:t>
            </a:r>
            <a:r>
              <a:rPr lang="en-US" dirty="0" err="1"/>
              <a:t>FlixBus</a:t>
            </a:r>
            <a:r>
              <a:rPr lang="en-US" dirty="0"/>
              <a:t>. </a:t>
            </a:r>
          </a:p>
          <a:p>
            <a:r>
              <a:rPr lang="en-US" dirty="0">
                <a:sym typeface="Wingdings" panose="05000000000000000000" pitchFamily="2" charset="2"/>
              </a:rPr>
              <a:t>Carsharing: </a:t>
            </a:r>
            <a:r>
              <a:rPr lang="en-US" dirty="0" err="1">
                <a:sym typeface="Wingdings" panose="05000000000000000000" pitchFamily="2" charset="2"/>
              </a:rPr>
              <a:t>BlaBlaCar</a:t>
            </a:r>
            <a:r>
              <a:rPr lang="en-US" dirty="0">
                <a:sym typeface="Wingdings" panose="05000000000000000000" pitchFamily="2" charset="2"/>
              </a:rPr>
              <a:t> </a:t>
            </a:r>
          </a:p>
          <a:p>
            <a:r>
              <a:rPr lang="en-US" dirty="0">
                <a:sym typeface="Wingdings" panose="05000000000000000000" pitchFamily="2" charset="2"/>
              </a:rPr>
              <a:t>Taxis are very expensive  </a:t>
            </a:r>
            <a:endParaRPr lang="en-US" dirty="0"/>
          </a:p>
        </p:txBody>
      </p:sp>
      <p:pic>
        <p:nvPicPr>
          <p:cNvPr id="4" name="Grafik 3" descr="Ein Bild, das Text, Gebäude, draußen, Straße enthält.&#10;&#10;Automatisch generierte Beschreibung">
            <a:extLst>
              <a:ext uri="{FF2B5EF4-FFF2-40B4-BE49-F238E27FC236}">
                <a16:creationId xmlns:a16="http://schemas.microsoft.com/office/drawing/2014/main" id="{C7E0B2AF-A063-4361-B64A-C9AE14307A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59" y="2057400"/>
            <a:ext cx="3421162" cy="2743200"/>
          </a:xfrm>
          <a:prstGeom prst="rect">
            <a:avLst/>
          </a:prstGeom>
        </p:spPr>
      </p:pic>
      <p:pic>
        <p:nvPicPr>
          <p:cNvPr id="13" name="Grafik 12">
            <a:extLst>
              <a:ext uri="{FF2B5EF4-FFF2-40B4-BE49-F238E27FC236}">
                <a16:creationId xmlns:a16="http://schemas.microsoft.com/office/drawing/2014/main" id="{11E560CA-4BFB-4CCB-9DBA-36588F27C2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152681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Gras, draußen, Baum, alt enthält.&#10;&#10;Automatisch generierte Beschreibung">
            <a:extLst>
              <a:ext uri="{FF2B5EF4-FFF2-40B4-BE49-F238E27FC236}">
                <a16:creationId xmlns:a16="http://schemas.microsoft.com/office/drawing/2014/main" id="{275CC54C-D680-46E4-9DCB-B323527C1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001000"/>
          </a:xfrm>
          <a:prstGeom prst="rect">
            <a:avLst/>
          </a:prstGeom>
        </p:spPr>
      </p:pic>
      <p:sp>
        <p:nvSpPr>
          <p:cNvPr id="2" name="Titel 1">
            <a:extLst>
              <a:ext uri="{FF2B5EF4-FFF2-40B4-BE49-F238E27FC236}">
                <a16:creationId xmlns:a16="http://schemas.microsoft.com/office/drawing/2014/main" id="{BF20AC55-FA0B-40C1-B034-1C3F8665C594}"/>
              </a:ext>
            </a:extLst>
          </p:cNvPr>
          <p:cNvSpPr>
            <a:spLocks noGrp="1"/>
          </p:cNvSpPr>
          <p:nvPr>
            <p:ph type="title"/>
          </p:nvPr>
        </p:nvSpPr>
        <p:spPr>
          <a:xfrm>
            <a:off x="152400" y="1282702"/>
            <a:ext cx="10515600" cy="2265568"/>
          </a:xfrm>
          <a:ln>
            <a:noFill/>
          </a:ln>
        </p:spPr>
        <p:txBody>
          <a:bodyPr>
            <a:normAutofit fontScale="90000"/>
          </a:bodyPr>
          <a:lstStyle/>
          <a:p>
            <a:r>
              <a:rPr lang="de-DE" sz="4900" b="1" dirty="0">
                <a:solidFill>
                  <a:schemeClr val="bg1"/>
                </a:solidFill>
                <a:effectLst>
                  <a:outerShdw blurRad="38100" dist="38100" dir="2700000" algn="tl">
                    <a:srgbClr val="000000">
                      <a:alpha val="43137"/>
                    </a:srgbClr>
                  </a:outerShdw>
                </a:effectLst>
              </a:rPr>
              <a:t>Any </a:t>
            </a:r>
            <a:r>
              <a:rPr lang="de-DE" sz="4900" b="1" dirty="0" err="1">
                <a:solidFill>
                  <a:schemeClr val="bg1"/>
                </a:solidFill>
                <a:effectLst>
                  <a:outerShdw blurRad="38100" dist="38100" dir="2700000" algn="tl">
                    <a:srgbClr val="000000">
                      <a:alpha val="43137"/>
                    </a:srgbClr>
                  </a:outerShdw>
                </a:effectLst>
              </a:rPr>
              <a:t>questions</a:t>
            </a:r>
            <a:r>
              <a:rPr lang="de-DE" sz="4900" b="1" dirty="0">
                <a:solidFill>
                  <a:schemeClr val="bg1"/>
                </a:solidFill>
                <a:effectLst>
                  <a:outerShdw blurRad="38100" dist="38100" dir="2700000" algn="tl">
                    <a:srgbClr val="000000">
                      <a:alpha val="43137"/>
                    </a:srgbClr>
                  </a:outerShdw>
                </a:effectLst>
              </a:rPr>
              <a:t>? </a:t>
            </a:r>
            <a:br>
              <a:rPr lang="de-DE" sz="4900" b="1" dirty="0">
                <a:solidFill>
                  <a:schemeClr val="bg1"/>
                </a:solidFill>
                <a:effectLst>
                  <a:outerShdw blurRad="38100" dist="38100" dir="2700000" algn="tl">
                    <a:srgbClr val="000000">
                      <a:alpha val="43137"/>
                    </a:srgbClr>
                  </a:outerShdw>
                </a:effectLst>
              </a:rPr>
            </a:br>
            <a:r>
              <a:rPr lang="de-DE" sz="4900" b="1" dirty="0">
                <a:solidFill>
                  <a:schemeClr val="bg1"/>
                </a:solidFill>
                <a:effectLst>
                  <a:outerShdw blurRad="38100" dist="38100" dir="2700000" algn="tl">
                    <a:srgbClr val="000000">
                      <a:alpha val="43137"/>
                    </a:srgbClr>
                  </a:outerShdw>
                </a:effectLst>
              </a:rPr>
              <a:t>… </a:t>
            </a:r>
            <a:r>
              <a:rPr lang="de-DE" sz="4900" b="1" dirty="0" err="1">
                <a:solidFill>
                  <a:schemeClr val="bg1"/>
                </a:solidFill>
                <a:effectLst>
                  <a:outerShdw blurRad="38100" dist="38100" dir="2700000" algn="tl">
                    <a:srgbClr val="000000">
                      <a:alpha val="43137"/>
                    </a:srgbClr>
                  </a:outerShdw>
                </a:effectLst>
              </a:rPr>
              <a:t>enjoy</a:t>
            </a:r>
            <a:r>
              <a:rPr lang="de-DE" sz="4900" b="1" dirty="0">
                <a:solidFill>
                  <a:schemeClr val="bg1"/>
                </a:solidFill>
                <a:effectLst>
                  <a:outerShdw blurRad="38100" dist="38100" dir="2700000" algn="tl">
                    <a:srgbClr val="000000">
                      <a:alpha val="43137"/>
                    </a:srgbClr>
                  </a:outerShdw>
                </a:effectLst>
              </a:rPr>
              <a:t> Fulda… and </a:t>
            </a:r>
            <a:r>
              <a:rPr lang="de-DE" sz="4900" b="1" dirty="0" err="1">
                <a:solidFill>
                  <a:schemeClr val="bg1"/>
                </a:solidFill>
                <a:effectLst>
                  <a:outerShdw blurRad="38100" dist="38100" dir="2700000" algn="tl">
                    <a:srgbClr val="000000">
                      <a:alpha val="43137"/>
                    </a:srgbClr>
                  </a:outerShdw>
                </a:effectLst>
              </a:rPr>
              <a:t>keep</a:t>
            </a:r>
            <a:r>
              <a:rPr lang="de-DE" sz="4900" b="1" dirty="0">
                <a:solidFill>
                  <a:schemeClr val="bg1"/>
                </a:solidFill>
                <a:effectLst>
                  <a:outerShdw blurRad="38100" dist="38100" dir="2700000" algn="tl">
                    <a:srgbClr val="000000">
                      <a:alpha val="43137"/>
                    </a:srgbClr>
                  </a:outerShdw>
                </a:effectLst>
              </a:rPr>
              <a:t> in </a:t>
            </a:r>
            <a:br>
              <a:rPr lang="de-DE" sz="4900" b="1" dirty="0">
                <a:solidFill>
                  <a:schemeClr val="bg1"/>
                </a:solidFill>
                <a:effectLst>
                  <a:outerShdw blurRad="38100" dist="38100" dir="2700000" algn="tl">
                    <a:srgbClr val="000000">
                      <a:alpha val="43137"/>
                    </a:srgbClr>
                  </a:outerShdw>
                </a:effectLst>
              </a:rPr>
            </a:br>
            <a:r>
              <a:rPr lang="de-DE" sz="4900" b="1" dirty="0" err="1">
                <a:solidFill>
                  <a:schemeClr val="bg1"/>
                </a:solidFill>
                <a:effectLst>
                  <a:outerShdw blurRad="38100" dist="38100" dir="2700000" algn="tl">
                    <a:srgbClr val="000000">
                      <a:alpha val="43137"/>
                    </a:srgbClr>
                  </a:outerShdw>
                </a:effectLst>
              </a:rPr>
              <a:t>mind</a:t>
            </a:r>
            <a:r>
              <a:rPr lang="de-DE" sz="4900" b="1" dirty="0">
                <a:solidFill>
                  <a:schemeClr val="bg1"/>
                </a:solidFill>
                <a:effectLst>
                  <a:outerShdw blurRad="38100" dist="38100" dir="2700000" algn="tl">
                    <a:srgbClr val="000000">
                      <a:alpha val="43137"/>
                    </a:srgbClr>
                  </a:outerShdw>
                </a:effectLst>
              </a:rPr>
              <a:t>: People </a:t>
            </a:r>
            <a:r>
              <a:rPr lang="de-DE" sz="4900" b="1" dirty="0" err="1">
                <a:solidFill>
                  <a:schemeClr val="bg1"/>
                </a:solidFill>
                <a:effectLst>
                  <a:outerShdw blurRad="38100" dist="38100" dir="2700000" algn="tl">
                    <a:srgbClr val="000000">
                      <a:alpha val="43137"/>
                    </a:srgbClr>
                  </a:outerShdw>
                </a:effectLst>
              </a:rPr>
              <a:t>make</a:t>
            </a:r>
            <a:r>
              <a:rPr lang="de-DE" sz="4900" b="1" dirty="0">
                <a:solidFill>
                  <a:schemeClr val="bg1"/>
                </a:solidFill>
                <a:effectLst>
                  <a:outerShdw blurRad="38100" dist="38100" dir="2700000" algn="tl">
                    <a:srgbClr val="000000">
                      <a:alpha val="43137"/>
                    </a:srgbClr>
                  </a:outerShdw>
                </a:effectLst>
              </a:rPr>
              <a:t> </a:t>
            </a:r>
            <a:r>
              <a:rPr lang="de-DE" sz="4900" b="1" dirty="0" err="1">
                <a:solidFill>
                  <a:schemeClr val="bg1"/>
                </a:solidFill>
                <a:effectLst>
                  <a:outerShdw blurRad="38100" dist="38100" dir="2700000" algn="tl">
                    <a:srgbClr val="000000">
                      <a:alpha val="43137"/>
                    </a:srgbClr>
                  </a:outerShdw>
                </a:effectLst>
              </a:rPr>
              <a:t>places</a:t>
            </a:r>
            <a:r>
              <a:rPr lang="de-DE" sz="4900" b="1" dirty="0">
                <a:solidFill>
                  <a:schemeClr val="bg1"/>
                </a:solidFill>
                <a:effectLst>
                  <a:outerShdw blurRad="38100" dist="38100" dir="2700000" algn="tl">
                    <a:srgbClr val="000000">
                      <a:alpha val="43137"/>
                    </a:srgbClr>
                  </a:outerShdw>
                </a:effectLst>
              </a:rPr>
              <a:t>!! </a:t>
            </a:r>
            <a:br>
              <a:rPr lang="de-DE" dirty="0"/>
            </a:br>
            <a:endParaRPr lang="de-DE" dirty="0"/>
          </a:p>
        </p:txBody>
      </p:sp>
      <p:sp>
        <p:nvSpPr>
          <p:cNvPr id="3" name="Inhaltsplatzhalter 2">
            <a:extLst>
              <a:ext uri="{FF2B5EF4-FFF2-40B4-BE49-F238E27FC236}">
                <a16:creationId xmlns:a16="http://schemas.microsoft.com/office/drawing/2014/main" id="{0FD3EDF2-9BDE-4F00-9023-89FDB79ED495}"/>
              </a:ext>
            </a:extLst>
          </p:cNvPr>
          <p:cNvSpPr>
            <a:spLocks noGrp="1"/>
          </p:cNvSpPr>
          <p:nvPr>
            <p:ph idx="1"/>
          </p:nvPr>
        </p:nvSpPr>
        <p:spPr>
          <a:xfrm>
            <a:off x="415636" y="5931625"/>
            <a:ext cx="7876310" cy="467591"/>
          </a:xfrm>
          <a:solidFill>
            <a:srgbClr val="EFA305"/>
          </a:solidFill>
        </p:spPr>
        <p:txBody>
          <a:bodyPr>
            <a:noAutofit/>
          </a:bodyPr>
          <a:lstStyle/>
          <a:p>
            <a:pPr marL="0" indent="0" algn="ctr">
              <a:buNone/>
            </a:pPr>
            <a:r>
              <a:rPr lang="de-DE" dirty="0" err="1"/>
              <a:t>Feel</a:t>
            </a:r>
            <a:r>
              <a:rPr lang="de-DE" dirty="0"/>
              <a:t> </a:t>
            </a:r>
            <a:r>
              <a:rPr lang="de-DE" dirty="0" err="1"/>
              <a:t>free</a:t>
            </a:r>
            <a:r>
              <a:rPr lang="de-DE" dirty="0"/>
              <a:t> </a:t>
            </a:r>
            <a:r>
              <a:rPr lang="de-DE" dirty="0" err="1"/>
              <a:t>to</a:t>
            </a:r>
            <a:r>
              <a:rPr lang="de-DE" dirty="0"/>
              <a:t> </a:t>
            </a:r>
            <a:r>
              <a:rPr lang="de-DE" dirty="0" err="1"/>
              <a:t>contact</a:t>
            </a:r>
            <a:r>
              <a:rPr lang="de-DE" dirty="0"/>
              <a:t>: io.intern@gju.edu.jo</a:t>
            </a:r>
          </a:p>
        </p:txBody>
      </p:sp>
      <p:sp>
        <p:nvSpPr>
          <p:cNvPr id="5" name="Google Shape;197;p5"/>
          <p:cNvSpPr/>
          <p:nvPr/>
        </p:nvSpPr>
        <p:spPr>
          <a:xfrm>
            <a:off x="1524000" y="3"/>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6" name="Google Shape;196;p5"/>
          <p:cNvSpPr/>
          <p:nvPr/>
        </p:nvSpPr>
        <p:spPr>
          <a:xfrm>
            <a:off x="762000" y="6399216"/>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4" name="Datumsplatzhalter 3">
            <a:extLst>
              <a:ext uri="{FF2B5EF4-FFF2-40B4-BE49-F238E27FC236}">
                <a16:creationId xmlns:a16="http://schemas.microsoft.com/office/drawing/2014/main" id="{507FC0EC-9582-4A64-AC2E-6D1381A6CBBB}"/>
              </a:ext>
            </a:extLst>
          </p:cNvPr>
          <p:cNvSpPr>
            <a:spLocks noGrp="1"/>
          </p:cNvSpPr>
          <p:nvPr>
            <p:ph type="dt" sz="half" idx="10"/>
          </p:nvPr>
        </p:nvSpPr>
        <p:spPr/>
        <p:txBody>
          <a:bodyPr/>
          <a:lstStyle/>
          <a:p>
            <a:r>
              <a:rPr lang="en-DE" dirty="0">
                <a:solidFill>
                  <a:schemeClr val="bg1"/>
                </a:solidFill>
              </a:rPr>
              <a:t>December 2021</a:t>
            </a:r>
            <a:endParaRPr lang="en-US" dirty="0">
              <a:solidFill>
                <a:schemeClr val="bg1"/>
              </a:solidFill>
            </a:endParaRPr>
          </a:p>
        </p:txBody>
      </p:sp>
      <p:sp>
        <p:nvSpPr>
          <p:cNvPr id="8" name="Foliennummernplatzhalter 7">
            <a:extLst>
              <a:ext uri="{FF2B5EF4-FFF2-40B4-BE49-F238E27FC236}">
                <a16:creationId xmlns:a16="http://schemas.microsoft.com/office/drawing/2014/main" id="{BF60A057-B9EC-4291-AC23-F2C6098FACA2}"/>
              </a:ext>
            </a:extLst>
          </p:cNvPr>
          <p:cNvSpPr>
            <a:spLocks noGrp="1"/>
          </p:cNvSpPr>
          <p:nvPr>
            <p:ph type="sldNum" sz="quarter" idx="12"/>
          </p:nvPr>
        </p:nvSpPr>
        <p:spPr/>
        <p:txBody>
          <a:bodyPr/>
          <a:lstStyle/>
          <a:p>
            <a:fld id="{E6C31787-BFF4-4A4C-9833-6A1F9C831468}" type="slidenum">
              <a:rPr lang="en-US" smtClean="0">
                <a:solidFill>
                  <a:schemeClr val="bg1"/>
                </a:solidFill>
              </a:rPr>
              <a:t>24</a:t>
            </a:fld>
            <a:endParaRPr lang="en-US" dirty="0">
              <a:solidFill>
                <a:schemeClr val="bg1"/>
              </a:solidFill>
            </a:endParaRPr>
          </a:p>
        </p:txBody>
      </p:sp>
      <p:pic>
        <p:nvPicPr>
          <p:cNvPr id="10" name="Grafik 9">
            <a:extLst>
              <a:ext uri="{FF2B5EF4-FFF2-40B4-BE49-F238E27FC236}">
                <a16:creationId xmlns:a16="http://schemas.microsoft.com/office/drawing/2014/main" id="{683EEEDC-B07D-49E1-940A-6043A218D1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40" t="11347"/>
          <a:stretch/>
        </p:blipFill>
        <p:spPr>
          <a:xfrm>
            <a:off x="7772400" y="5931625"/>
            <a:ext cx="2296160" cy="969424"/>
          </a:xfrm>
          <a:prstGeom prst="rect">
            <a:avLst/>
          </a:prstGeom>
        </p:spPr>
      </p:pic>
    </p:spTree>
    <p:extLst>
      <p:ext uri="{BB962C8B-B14F-4D97-AF65-F5344CB8AC3E}">
        <p14:creationId xmlns:p14="http://schemas.microsoft.com/office/powerpoint/2010/main" val="422598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4" name="Google Shape;104;p2"/>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nvGrpSpPr>
          <p:cNvPr id="98" name="Google Shape;98;p2"/>
          <p:cNvGrpSpPr/>
          <p:nvPr/>
        </p:nvGrpSpPr>
        <p:grpSpPr>
          <a:xfrm>
            <a:off x="0" y="1"/>
            <a:ext cx="12192000" cy="6857999"/>
            <a:chOff x="0" y="0"/>
            <a:chExt cx="9144000" cy="6869113"/>
          </a:xfrm>
        </p:grpSpPr>
        <p:sp>
          <p:nvSpPr>
            <p:cNvPr id="99" name="Google Shape;99;p2"/>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100" name="Google Shape;100;p2"/>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sp>
        <p:nvSpPr>
          <p:cNvPr id="101" name="Google Shape;101;p2"/>
          <p:cNvSpPr txBox="1">
            <a:spLocks noGrp="1"/>
          </p:cNvSpPr>
          <p:nvPr>
            <p:ph type="dt" idx="10"/>
          </p:nvPr>
        </p:nvSpPr>
        <p:spPr>
          <a:xfrm>
            <a:off x="345440" y="6453190"/>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02" name="Google Shape;102;p2"/>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3</a:t>
            </a:fld>
            <a:endParaRPr>
              <a:solidFill>
                <a:schemeClr val="lt1"/>
              </a:solidFill>
            </a:endParaRPr>
          </a:p>
        </p:txBody>
      </p:sp>
      <p:sp>
        <p:nvSpPr>
          <p:cNvPr id="105" name="Google Shape;105;p2"/>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15" name="Google Shape;115;p2"/>
          <p:cNvSpPr txBox="1"/>
          <p:nvPr/>
        </p:nvSpPr>
        <p:spPr>
          <a:xfrm>
            <a:off x="4673825" y="5572050"/>
            <a:ext cx="2496300" cy="470400"/>
          </a:xfrm>
          <a:prstGeom prst="rect">
            <a:avLst/>
          </a:prstGeom>
          <a:noFill/>
          <a:ln>
            <a:noFill/>
          </a:ln>
        </p:spPr>
        <p:txBody>
          <a:bodyPr spcFirstLastPara="1" wrap="square" lIns="91425" tIns="91425" rIns="91425" bIns="91425" anchor="t" anchorCtr="0">
            <a:noAutofit/>
          </a:bodyPr>
          <a:lstStyle/>
          <a:p>
            <a:endParaRPr>
              <a:latin typeface="Calibri"/>
              <a:ea typeface="Calibri"/>
              <a:cs typeface="Calibri"/>
              <a:sym typeface="Calibri"/>
            </a:endParaRPr>
          </a:p>
        </p:txBody>
      </p:sp>
      <p:sp>
        <p:nvSpPr>
          <p:cNvPr id="24" name="Textfeld 23">
            <a:extLst>
              <a:ext uri="{FF2B5EF4-FFF2-40B4-BE49-F238E27FC236}">
                <a16:creationId xmlns:a16="http://schemas.microsoft.com/office/drawing/2014/main" id="{F650628A-BDCE-443E-9815-9C85C23DB3A9}"/>
              </a:ext>
            </a:extLst>
          </p:cNvPr>
          <p:cNvSpPr txBox="1"/>
          <p:nvPr/>
        </p:nvSpPr>
        <p:spPr>
          <a:xfrm>
            <a:off x="4188170" y="499644"/>
            <a:ext cx="7659841" cy="523220"/>
          </a:xfrm>
          <a:prstGeom prst="rect">
            <a:avLst/>
          </a:prstGeom>
          <a:noFill/>
        </p:spPr>
        <p:txBody>
          <a:bodyPr wrap="square">
            <a:spAutoFit/>
          </a:bodyPr>
          <a:lstStyle/>
          <a:p>
            <a:r>
              <a:rPr lang="de-DE" sz="2800" b="1" dirty="0">
                <a:latin typeface="Cambria" panose="02040503050406030204" pitchFamily="18" charset="0"/>
                <a:ea typeface="Cambria" panose="02040503050406030204" pitchFamily="18" charset="0"/>
              </a:rPr>
              <a:t>Fulda – </a:t>
            </a:r>
            <a:r>
              <a:rPr lang="en-US" sz="2800" b="1" dirty="0">
                <a:latin typeface="Cambria" panose="02040503050406030204" pitchFamily="18" charset="0"/>
                <a:ea typeface="Cambria" panose="02040503050406030204" pitchFamily="18" charset="0"/>
              </a:rPr>
              <a:t>the geographical center of Germany</a:t>
            </a:r>
            <a:r>
              <a:rPr lang="de-DE" sz="2800" b="1" dirty="0">
                <a:latin typeface="Cambria" panose="02040503050406030204" pitchFamily="18" charset="0"/>
                <a:ea typeface="Cambria" panose="02040503050406030204" pitchFamily="18" charset="0"/>
              </a:rPr>
              <a:t> </a:t>
            </a:r>
          </a:p>
        </p:txBody>
      </p:sp>
      <p:sp>
        <p:nvSpPr>
          <p:cNvPr id="3" name="TextBox 2"/>
          <p:cNvSpPr txBox="1"/>
          <p:nvPr/>
        </p:nvSpPr>
        <p:spPr>
          <a:xfrm>
            <a:off x="4188170" y="1319089"/>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535" y="1390259"/>
            <a:ext cx="4738008" cy="4738008"/>
          </a:xfrm>
          <a:prstGeom prst="rect">
            <a:avLst/>
          </a:prstGeom>
        </p:spPr>
      </p:pic>
      <p:pic>
        <p:nvPicPr>
          <p:cNvPr id="15" name="Grafik 14">
            <a:extLst>
              <a:ext uri="{FF2B5EF4-FFF2-40B4-BE49-F238E27FC236}">
                <a16:creationId xmlns:a16="http://schemas.microsoft.com/office/drawing/2014/main" id="{CC012D2C-25E2-4414-8AE7-EE4B4A7F7C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77809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4" name="Google Shape;104;p2"/>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nvGrpSpPr>
          <p:cNvPr id="98" name="Google Shape;98;p2"/>
          <p:cNvGrpSpPr/>
          <p:nvPr/>
        </p:nvGrpSpPr>
        <p:grpSpPr>
          <a:xfrm>
            <a:off x="0" y="1"/>
            <a:ext cx="12192000" cy="6857999"/>
            <a:chOff x="0" y="0"/>
            <a:chExt cx="9144000" cy="6869113"/>
          </a:xfrm>
        </p:grpSpPr>
        <p:sp>
          <p:nvSpPr>
            <p:cNvPr id="99" name="Google Shape;99;p2"/>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100" name="Google Shape;100;p2"/>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grpSp>
      <p:sp>
        <p:nvSpPr>
          <p:cNvPr id="101" name="Google Shape;101;p2"/>
          <p:cNvSpPr txBox="1">
            <a:spLocks noGrp="1"/>
          </p:cNvSpPr>
          <p:nvPr>
            <p:ph type="dt" idx="10"/>
          </p:nvPr>
        </p:nvSpPr>
        <p:spPr>
          <a:xfrm>
            <a:off x="274320" y="6451604"/>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02" name="Google Shape;102;p2"/>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4</a:t>
            </a:fld>
            <a:endParaRPr>
              <a:solidFill>
                <a:schemeClr val="lt1"/>
              </a:solidFill>
            </a:endParaRPr>
          </a:p>
        </p:txBody>
      </p:sp>
      <p:sp>
        <p:nvSpPr>
          <p:cNvPr id="105" name="Google Shape;105;p2"/>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4" name="Textfeld 23">
            <a:extLst>
              <a:ext uri="{FF2B5EF4-FFF2-40B4-BE49-F238E27FC236}">
                <a16:creationId xmlns:a16="http://schemas.microsoft.com/office/drawing/2014/main" id="{F650628A-BDCE-443E-9815-9C85C23DB3A9}"/>
              </a:ext>
            </a:extLst>
          </p:cNvPr>
          <p:cNvSpPr txBox="1"/>
          <p:nvPr/>
        </p:nvSpPr>
        <p:spPr>
          <a:xfrm>
            <a:off x="4188170" y="499644"/>
            <a:ext cx="7155808" cy="523220"/>
          </a:xfrm>
          <a:prstGeom prst="rect">
            <a:avLst/>
          </a:prstGeom>
          <a:noFill/>
        </p:spPr>
        <p:txBody>
          <a:bodyPr wrap="square">
            <a:spAutoFit/>
          </a:bodyPr>
          <a:lstStyle/>
          <a:p>
            <a:r>
              <a:rPr lang="de-DE" sz="2800" b="1" dirty="0">
                <a:latin typeface="Cambria" panose="02040503050406030204" pitchFamily="18" charset="0"/>
                <a:ea typeface="Cambria" panose="02040503050406030204" pitchFamily="18" charset="0"/>
              </a:rPr>
              <a:t>Fulda – </a:t>
            </a:r>
            <a:r>
              <a:rPr lang="de-DE" sz="2800" b="1" dirty="0" err="1">
                <a:latin typeface="Cambria" panose="02040503050406030204" pitchFamily="18" charset="0"/>
                <a:ea typeface="Cambria" panose="02040503050406030204" pitchFamily="18" charset="0"/>
              </a:rPr>
              <a:t>Map</a:t>
            </a:r>
            <a:endParaRPr lang="de-DE" sz="28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523" y="1520312"/>
            <a:ext cx="3905250" cy="4733925"/>
          </a:xfrm>
          <a:prstGeom prst="rect">
            <a:avLst/>
          </a:prstGeom>
        </p:spPr>
      </p:pic>
      <p:pic>
        <p:nvPicPr>
          <p:cNvPr id="11" name="Grafik 10">
            <a:extLst>
              <a:ext uri="{FF2B5EF4-FFF2-40B4-BE49-F238E27FC236}">
                <a16:creationId xmlns:a16="http://schemas.microsoft.com/office/drawing/2014/main" id="{B246B0AE-4995-4B49-B22F-0B34DCB8D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82625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2"/>
          <p:cNvGrpSpPr/>
          <p:nvPr/>
        </p:nvGrpSpPr>
        <p:grpSpPr>
          <a:xfrm>
            <a:off x="0" y="3"/>
            <a:ext cx="12192000" cy="6857997"/>
            <a:chOff x="0" y="0"/>
            <a:chExt cx="9144000" cy="6869113"/>
          </a:xfrm>
        </p:grpSpPr>
        <p:sp>
          <p:nvSpPr>
            <p:cNvPr id="99" name="Google Shape;99;p2"/>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0" name="Google Shape;100;p2"/>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01" name="Google Shape;101;p2"/>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02" name="Google Shape;102;p2"/>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5</a:t>
            </a:fld>
            <a:endParaRPr>
              <a:solidFill>
                <a:schemeClr val="lt1"/>
              </a:solidFill>
            </a:endParaRPr>
          </a:p>
        </p:txBody>
      </p:sp>
      <p:sp>
        <p:nvSpPr>
          <p:cNvPr id="103" name="Google Shape;103;p2"/>
          <p:cNvSpPr txBox="1"/>
          <p:nvPr/>
        </p:nvSpPr>
        <p:spPr>
          <a:xfrm>
            <a:off x="4239941" y="402945"/>
            <a:ext cx="7148597" cy="584735"/>
          </a:xfrm>
          <a:prstGeom prst="rect">
            <a:avLst/>
          </a:prstGeom>
          <a:noFill/>
          <a:ln>
            <a:noFill/>
          </a:ln>
        </p:spPr>
        <p:txBody>
          <a:bodyPr spcFirstLastPara="1" wrap="square" lIns="91425" tIns="45700" rIns="91425" bIns="45700" anchor="t" anchorCtr="0">
            <a:spAutoFit/>
          </a:bodyPr>
          <a:lstStyle/>
          <a:p>
            <a:r>
              <a:rPr lang="de-DE" sz="3200" b="1" dirty="0">
                <a:solidFill>
                  <a:schemeClr val="dk1"/>
                </a:solidFill>
                <a:latin typeface="Cambria"/>
                <a:ea typeface="Cambria"/>
                <a:cs typeface="Cambria"/>
                <a:sym typeface="Cambria"/>
              </a:rPr>
              <a:t>Quick Facts</a:t>
            </a:r>
            <a:endParaRPr dirty="0"/>
          </a:p>
        </p:txBody>
      </p:sp>
      <p:sp>
        <p:nvSpPr>
          <p:cNvPr id="104" name="Google Shape;104;p2"/>
          <p:cNvSpPr/>
          <p:nvPr/>
        </p:nvSpPr>
        <p:spPr>
          <a:xfrm>
            <a:off x="4142133" y="242888"/>
            <a:ext cx="46037" cy="5994400"/>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5" name="Google Shape;105;p2"/>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06" name="Google Shape;106;p2"/>
          <p:cNvSpPr txBox="1"/>
          <p:nvPr/>
        </p:nvSpPr>
        <p:spPr>
          <a:xfrm>
            <a:off x="4244233" y="1448970"/>
            <a:ext cx="6357900" cy="3363240"/>
          </a:xfrm>
          <a:prstGeom prst="rect">
            <a:avLst/>
          </a:prstGeom>
          <a:noFill/>
          <a:ln>
            <a:noFill/>
          </a:ln>
        </p:spPr>
        <p:txBody>
          <a:bodyPr spcFirstLastPara="1" wrap="square" lIns="91425" tIns="91425" rIns="91425" bIns="91425" anchor="t" anchorCtr="0">
            <a:noAutofit/>
          </a:bodyPr>
          <a:lstStyle/>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r>
              <a:rPr lang="de-DE" dirty="0">
                <a:latin typeface="Calibri"/>
                <a:ea typeface="Calibri"/>
                <a:cs typeface="Calibri"/>
                <a:sym typeface="Calibri"/>
              </a:rPr>
              <a:t>     		</a:t>
            </a:r>
            <a:r>
              <a:rPr lang="de-DE"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indent="457200"/>
            <a:r>
              <a:rPr lang="de-DE" dirty="0">
                <a:solidFill>
                  <a:schemeClr val="dk1"/>
                </a:solidFill>
                <a:latin typeface="Calibri"/>
                <a:ea typeface="Calibri"/>
                <a:cs typeface="Calibri"/>
                <a:sym typeface="Calibri"/>
              </a:rPr>
              <a:t> </a:t>
            </a:r>
            <a:endParaRPr dirty="0">
              <a:latin typeface="Calibri"/>
              <a:ea typeface="Calibri"/>
              <a:cs typeface="Calibri"/>
              <a:sym typeface="Calibri"/>
            </a:endParaRPr>
          </a:p>
          <a:p>
            <a:pPr>
              <a:buClr>
                <a:schemeClr val="dk1"/>
              </a:buClr>
              <a:buSzPts val="1100"/>
            </a:pPr>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p:txBody>
      </p:sp>
      <p:pic>
        <p:nvPicPr>
          <p:cNvPr id="109" name="Google Shape;109;p2"/>
          <p:cNvPicPr preferRelativeResize="0"/>
          <p:nvPr/>
        </p:nvPicPr>
        <p:blipFill>
          <a:blip r:embed="rId3">
            <a:alphaModFix/>
          </a:blip>
          <a:stretch>
            <a:fillRect/>
          </a:stretch>
        </p:blipFill>
        <p:spPr>
          <a:xfrm>
            <a:off x="4673825" y="1466813"/>
            <a:ext cx="632955" cy="645828"/>
          </a:xfrm>
          <a:prstGeom prst="rect">
            <a:avLst/>
          </a:prstGeom>
          <a:noFill/>
          <a:ln>
            <a:noFill/>
          </a:ln>
        </p:spPr>
      </p:pic>
      <p:pic>
        <p:nvPicPr>
          <p:cNvPr id="110" name="Google Shape;110;p2"/>
          <p:cNvPicPr preferRelativeResize="0"/>
          <p:nvPr/>
        </p:nvPicPr>
        <p:blipFill>
          <a:blip r:embed="rId4">
            <a:alphaModFix/>
          </a:blip>
          <a:stretch>
            <a:fillRect/>
          </a:stretch>
        </p:blipFill>
        <p:spPr>
          <a:xfrm>
            <a:off x="6853647" y="1462050"/>
            <a:ext cx="632955" cy="645828"/>
          </a:xfrm>
          <a:prstGeom prst="rect">
            <a:avLst/>
          </a:prstGeom>
          <a:noFill/>
          <a:ln>
            <a:noFill/>
          </a:ln>
        </p:spPr>
      </p:pic>
      <p:sp>
        <p:nvSpPr>
          <p:cNvPr id="115" name="Google Shape;115;p2"/>
          <p:cNvSpPr txBox="1"/>
          <p:nvPr/>
        </p:nvSpPr>
        <p:spPr>
          <a:xfrm>
            <a:off x="4435127" y="4290591"/>
            <a:ext cx="1540817" cy="1353552"/>
          </a:xfrm>
          <a:prstGeom prst="rect">
            <a:avLst/>
          </a:prstGeom>
          <a:noFill/>
          <a:ln>
            <a:noFill/>
          </a:ln>
        </p:spPr>
        <p:txBody>
          <a:bodyPr spcFirstLastPara="1" wrap="square" lIns="91425" tIns="91425" rIns="91425" bIns="91425" anchor="t" anchorCtr="0">
            <a:noAutofit/>
          </a:bodyPr>
          <a:lstStyle/>
          <a:p>
            <a:endParaRPr dirty="0">
              <a:latin typeface="Calibri"/>
              <a:ea typeface="Calibri"/>
              <a:cs typeface="Calibri"/>
              <a:sym typeface="Calibri"/>
            </a:endParaRPr>
          </a:p>
        </p:txBody>
      </p:sp>
      <p:sp>
        <p:nvSpPr>
          <p:cNvPr id="120" name="Google Shape;120;p2"/>
          <p:cNvSpPr txBox="1"/>
          <p:nvPr/>
        </p:nvSpPr>
        <p:spPr>
          <a:xfrm>
            <a:off x="8475875" y="2954199"/>
            <a:ext cx="1989900" cy="303600"/>
          </a:xfrm>
          <a:prstGeom prst="rect">
            <a:avLst/>
          </a:prstGeom>
          <a:noFill/>
          <a:ln>
            <a:noFill/>
          </a:ln>
        </p:spPr>
        <p:txBody>
          <a:bodyPr spcFirstLastPara="1" wrap="square" lIns="91425" tIns="91425" rIns="91425" bIns="91425" anchor="t" anchorCtr="0">
            <a:noAutofit/>
          </a:bodyPr>
          <a:lstStyle/>
          <a:p>
            <a:endParaRPr>
              <a:latin typeface="Calibri"/>
              <a:ea typeface="Calibri"/>
              <a:cs typeface="Calibri"/>
              <a:sym typeface="Calibri"/>
            </a:endParaRPr>
          </a:p>
        </p:txBody>
      </p:sp>
      <p:sp>
        <p:nvSpPr>
          <p:cNvPr id="122" name="Google Shape;122;p2"/>
          <p:cNvSpPr txBox="1"/>
          <p:nvPr/>
        </p:nvSpPr>
        <p:spPr>
          <a:xfrm>
            <a:off x="4435127" y="2493698"/>
            <a:ext cx="1431590" cy="387121"/>
          </a:xfrm>
          <a:prstGeom prst="rect">
            <a:avLst/>
          </a:prstGeom>
          <a:noFill/>
          <a:ln>
            <a:noFill/>
          </a:ln>
        </p:spPr>
        <p:txBody>
          <a:bodyPr spcFirstLastPara="1" wrap="square" lIns="91425" tIns="91425" rIns="91425" bIns="91425" anchor="t" anchorCtr="0">
            <a:noAutofit/>
          </a:bodyPr>
          <a:lstStyle/>
          <a:p>
            <a:r>
              <a:rPr lang="de-DE" dirty="0">
                <a:solidFill>
                  <a:schemeClr val="dk1"/>
                </a:solidFill>
                <a:latin typeface="Calibri"/>
                <a:ea typeface="Calibri"/>
                <a:cs typeface="Calibri"/>
                <a:sym typeface="Calibri"/>
              </a:rPr>
              <a:t>68.000 </a:t>
            </a:r>
            <a:endParaRPr dirty="0">
              <a:latin typeface="Calibri"/>
              <a:ea typeface="Calibri"/>
              <a:cs typeface="Calibri"/>
              <a:sym typeface="Calibri"/>
            </a:endParaRPr>
          </a:p>
        </p:txBody>
      </p:sp>
      <p:sp>
        <p:nvSpPr>
          <p:cNvPr id="33" name="Google Shape;122;p2">
            <a:extLst>
              <a:ext uri="{FF2B5EF4-FFF2-40B4-BE49-F238E27FC236}">
                <a16:creationId xmlns:a16="http://schemas.microsoft.com/office/drawing/2014/main" id="{D88B412C-8D17-4353-9449-AC90879B621F}"/>
              </a:ext>
            </a:extLst>
          </p:cNvPr>
          <p:cNvSpPr txBox="1"/>
          <p:nvPr/>
        </p:nvSpPr>
        <p:spPr>
          <a:xfrm>
            <a:off x="6325284" y="2490729"/>
            <a:ext cx="2089624" cy="409701"/>
          </a:xfrm>
          <a:prstGeom prst="rect">
            <a:avLst/>
          </a:prstGeom>
          <a:noFill/>
          <a:ln>
            <a:noFill/>
          </a:ln>
        </p:spPr>
        <p:txBody>
          <a:bodyPr spcFirstLastPara="1" wrap="square" lIns="91425" tIns="91425" rIns="91425" bIns="91425" anchor="t" anchorCtr="0">
            <a:noAutofit/>
          </a:bodyPr>
          <a:lstStyle/>
          <a:p>
            <a:r>
              <a:rPr lang="de-DE" dirty="0">
                <a:solidFill>
                  <a:schemeClr val="dk1"/>
                </a:solidFill>
                <a:latin typeface="Calibri"/>
                <a:ea typeface="Calibri"/>
                <a:cs typeface="Calibri"/>
                <a:sym typeface="Calibri"/>
              </a:rPr>
              <a:t>City in Hesse</a:t>
            </a:r>
            <a:endParaRPr dirty="0">
              <a:latin typeface="Calibri"/>
              <a:ea typeface="Calibri"/>
              <a:cs typeface="Calibri"/>
              <a:sym typeface="Calibri"/>
            </a:endParaRPr>
          </a:p>
        </p:txBody>
      </p:sp>
      <p:sp>
        <p:nvSpPr>
          <p:cNvPr id="35" name="Google Shape;122;p2">
            <a:extLst>
              <a:ext uri="{FF2B5EF4-FFF2-40B4-BE49-F238E27FC236}">
                <a16:creationId xmlns:a16="http://schemas.microsoft.com/office/drawing/2014/main" id="{7D68E560-20BE-4503-83CA-38CF22326CD0}"/>
              </a:ext>
            </a:extLst>
          </p:cNvPr>
          <p:cNvSpPr txBox="1"/>
          <p:nvPr/>
        </p:nvSpPr>
        <p:spPr>
          <a:xfrm>
            <a:off x="6315369" y="3172791"/>
            <a:ext cx="2145684" cy="1525545"/>
          </a:xfrm>
          <a:prstGeom prst="rect">
            <a:avLst/>
          </a:prstGeom>
          <a:noFill/>
          <a:ln>
            <a:noFill/>
          </a:ln>
        </p:spPr>
        <p:txBody>
          <a:bodyPr spcFirstLastPara="1" wrap="square" lIns="91425" tIns="91425" rIns="91425" bIns="91425" anchor="t" anchorCtr="0">
            <a:noAutofit/>
          </a:bodyPr>
          <a:lstStyle/>
          <a:p>
            <a:r>
              <a:rPr lang="en-US" dirty="0"/>
              <a:t>The river Fulda flows through Fulda </a:t>
            </a:r>
          </a:p>
        </p:txBody>
      </p:sp>
      <p:sp>
        <p:nvSpPr>
          <p:cNvPr id="38" name="Google Shape;122;p2">
            <a:extLst>
              <a:ext uri="{FF2B5EF4-FFF2-40B4-BE49-F238E27FC236}">
                <a16:creationId xmlns:a16="http://schemas.microsoft.com/office/drawing/2014/main" id="{C5CD31E9-21AA-49DA-A4CF-0B531FB33FB1}"/>
              </a:ext>
            </a:extLst>
          </p:cNvPr>
          <p:cNvSpPr txBox="1"/>
          <p:nvPr/>
        </p:nvSpPr>
        <p:spPr>
          <a:xfrm>
            <a:off x="8837009" y="2490729"/>
            <a:ext cx="2089621" cy="817765"/>
          </a:xfrm>
          <a:prstGeom prst="rect">
            <a:avLst/>
          </a:prstGeom>
          <a:noFill/>
          <a:ln>
            <a:noFill/>
          </a:ln>
        </p:spPr>
        <p:txBody>
          <a:bodyPr spcFirstLastPara="1" wrap="square" lIns="91425" tIns="91425" rIns="91425" bIns="91425" anchor="t" anchorCtr="0">
            <a:noAutofit/>
          </a:bodyPr>
          <a:lstStyle/>
          <a:p>
            <a:r>
              <a:rPr lang="en-US" dirty="0"/>
              <a:t>With around 150 ICE stops per day, Fulda has become one of the most important hubs in the Germany-wide rail network.</a:t>
            </a:r>
          </a:p>
        </p:txBody>
      </p:sp>
      <p:sp>
        <p:nvSpPr>
          <p:cNvPr id="24" name="Google Shape;122;p2">
            <a:extLst>
              <a:ext uri="{FF2B5EF4-FFF2-40B4-BE49-F238E27FC236}">
                <a16:creationId xmlns:a16="http://schemas.microsoft.com/office/drawing/2014/main" id="{F5A3EB58-090C-4EC5-86F8-D827A99261AE}"/>
              </a:ext>
            </a:extLst>
          </p:cNvPr>
          <p:cNvSpPr txBox="1"/>
          <p:nvPr/>
        </p:nvSpPr>
        <p:spPr>
          <a:xfrm>
            <a:off x="4463602" y="3130590"/>
            <a:ext cx="1861682" cy="927675"/>
          </a:xfrm>
          <a:prstGeom prst="rect">
            <a:avLst/>
          </a:prstGeom>
          <a:noFill/>
          <a:ln>
            <a:noFill/>
          </a:ln>
        </p:spPr>
        <p:txBody>
          <a:bodyPr spcFirstLastPara="1" wrap="square" lIns="91425" tIns="91425" rIns="91425" bIns="91425" anchor="t" anchorCtr="0">
            <a:noAutofit/>
          </a:bodyPr>
          <a:lstStyle/>
          <a:p>
            <a:r>
              <a:rPr lang="en-US" dirty="0">
                <a:solidFill>
                  <a:schemeClr val="dk1"/>
                </a:solidFill>
                <a:ea typeface="Calibri"/>
                <a:cs typeface="Calibri"/>
                <a:sym typeface="Calibri"/>
              </a:rPr>
              <a:t>The foundation stone for the city of Fulda and the settlement of the region was laid on March 12, 744.</a:t>
            </a:r>
            <a:endParaRPr dirty="0">
              <a:latin typeface="Calibri"/>
              <a:ea typeface="Calibri"/>
              <a:cs typeface="Calibri"/>
              <a:sym typeface="Calibri"/>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0" y="1501335"/>
            <a:ext cx="716885" cy="71688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725" y="2054640"/>
            <a:ext cx="1743075" cy="2619375"/>
          </a:xfrm>
          <a:prstGeom prst="rect">
            <a:avLst/>
          </a:prstGeom>
        </p:spPr>
      </p:pic>
      <p:pic>
        <p:nvPicPr>
          <p:cNvPr id="22" name="Grafik 21">
            <a:extLst>
              <a:ext uri="{FF2B5EF4-FFF2-40B4-BE49-F238E27FC236}">
                <a16:creationId xmlns:a16="http://schemas.microsoft.com/office/drawing/2014/main" id="{11C98CE8-7B83-4973-84A6-8B8B7D9D82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0" t="11347"/>
          <a:stretch/>
        </p:blipFill>
        <p:spPr>
          <a:xfrm>
            <a:off x="10271760" y="6055360"/>
            <a:ext cx="1920238" cy="8107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6</a:t>
            </a:fld>
            <a:endParaRPr>
              <a:solidFill>
                <a:schemeClr val="lt1"/>
              </a:solidFill>
            </a:endParaRPr>
          </a:p>
        </p:txBody>
      </p:sp>
      <p:sp>
        <p:nvSpPr>
          <p:cNvPr id="200" name="Google Shape;200;p5"/>
          <p:cNvSpPr txBox="1"/>
          <p:nvPr/>
        </p:nvSpPr>
        <p:spPr>
          <a:xfrm>
            <a:off x="2157417" y="511296"/>
            <a:ext cx="5689600" cy="584775"/>
          </a:xfrm>
          <a:prstGeom prst="rect">
            <a:avLst/>
          </a:prstGeom>
          <a:noFill/>
          <a:ln>
            <a:noFill/>
          </a:ln>
        </p:spPr>
        <p:txBody>
          <a:bodyPr spcFirstLastPara="1" wrap="square" lIns="91425" tIns="45700" rIns="91425" bIns="45700" anchor="t" anchorCtr="0">
            <a:spAutoFit/>
          </a:bodyPr>
          <a:lstStyle/>
          <a:p>
            <a:r>
              <a:rPr lang="de-DE" sz="3200" b="1" dirty="0" err="1">
                <a:solidFill>
                  <a:schemeClr val="dk1"/>
                </a:solidFill>
                <a:latin typeface="Cambria"/>
                <a:ea typeface="Cambria"/>
                <a:cs typeface="Cambria"/>
                <a:sym typeface="Cambria"/>
              </a:rPr>
              <a:t>Getting</a:t>
            </a:r>
            <a:r>
              <a:rPr lang="de-DE" sz="3200" b="1" dirty="0">
                <a:solidFill>
                  <a:schemeClr val="dk1"/>
                </a:solidFill>
                <a:latin typeface="Cambria"/>
                <a:ea typeface="Cambria"/>
                <a:cs typeface="Cambria"/>
                <a:sym typeface="Cambria"/>
              </a:rPr>
              <a:t> </a:t>
            </a:r>
            <a:r>
              <a:rPr lang="de-DE" sz="3200" b="1" dirty="0" err="1">
                <a:solidFill>
                  <a:schemeClr val="dk1"/>
                </a:solidFill>
                <a:latin typeface="Cambria"/>
                <a:ea typeface="Cambria"/>
                <a:cs typeface="Cambria"/>
                <a:sym typeface="Cambria"/>
              </a:rPr>
              <a:t>to</a:t>
            </a:r>
            <a:r>
              <a:rPr lang="de-DE" sz="3200" b="1" dirty="0">
                <a:solidFill>
                  <a:schemeClr val="dk1"/>
                </a:solidFill>
                <a:latin typeface="Cambria"/>
                <a:ea typeface="Cambria"/>
                <a:cs typeface="Cambria"/>
                <a:sym typeface="Cambria"/>
              </a:rPr>
              <a:t> Fulda </a:t>
            </a:r>
            <a:endParaRPr sz="3200" b="1" dirty="0">
              <a:solidFill>
                <a:schemeClr val="dk1"/>
              </a:solidFill>
              <a:latin typeface="Cambria"/>
              <a:ea typeface="Cambria"/>
              <a:cs typeface="Cambria"/>
              <a:sym typeface="Cambria"/>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8" name="Content Placeholder 2">
            <a:extLst>
              <a:ext uri="{FF2B5EF4-FFF2-40B4-BE49-F238E27FC236}">
                <a16:creationId xmlns:a16="http://schemas.microsoft.com/office/drawing/2014/main" id="{D8BF0ACE-DDEB-4B9E-B7E0-C77B89759C08}"/>
              </a:ext>
            </a:extLst>
          </p:cNvPr>
          <p:cNvSpPr txBox="1">
            <a:spLocks/>
          </p:cNvSpPr>
          <p:nvPr/>
        </p:nvSpPr>
        <p:spPr>
          <a:xfrm>
            <a:off x="1358537" y="1528222"/>
            <a:ext cx="4254138" cy="4870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514350" indent="-514350">
              <a:lnSpc>
                <a:spcPct val="120000"/>
              </a:lnSpc>
              <a:buAutoNum type="arabicPeriod"/>
            </a:pPr>
            <a:r>
              <a:rPr lang="de-DE" sz="2900" dirty="0" err="1"/>
              <a:t>Arriving</a:t>
            </a:r>
            <a:r>
              <a:rPr lang="de-DE" sz="2900" dirty="0"/>
              <a:t> at Frankfurt Airport</a:t>
            </a:r>
          </a:p>
          <a:p>
            <a:pPr marL="514350" indent="-514350">
              <a:lnSpc>
                <a:spcPct val="120000"/>
              </a:lnSpc>
              <a:buAutoNum type="arabicPeriod"/>
            </a:pPr>
            <a:r>
              <a:rPr lang="de-DE" sz="2900" dirty="0" err="1"/>
              <a:t>Taking</a:t>
            </a:r>
            <a:r>
              <a:rPr lang="de-DE" sz="2900" dirty="0"/>
              <a:t> </a:t>
            </a:r>
            <a:r>
              <a:rPr lang="de-DE" sz="2900" dirty="0" err="1"/>
              <a:t>the</a:t>
            </a:r>
            <a:r>
              <a:rPr lang="de-DE" sz="2900" dirty="0"/>
              <a:t> S-Bahn </a:t>
            </a:r>
            <a:r>
              <a:rPr lang="de-DE" sz="2900" dirty="0" err="1"/>
              <a:t>from</a:t>
            </a:r>
            <a:r>
              <a:rPr lang="de-DE" sz="2900" dirty="0"/>
              <a:t> </a:t>
            </a:r>
            <a:r>
              <a:rPr lang="de-DE" sz="2900" dirty="0" err="1"/>
              <a:t>the</a:t>
            </a:r>
            <a:r>
              <a:rPr lang="de-DE" sz="2900" dirty="0"/>
              <a:t> </a:t>
            </a:r>
            <a:r>
              <a:rPr lang="de-DE" sz="2900" dirty="0" err="1"/>
              <a:t>airport</a:t>
            </a:r>
            <a:r>
              <a:rPr lang="de-DE" sz="2900" dirty="0"/>
              <a:t> </a:t>
            </a:r>
            <a:r>
              <a:rPr lang="de-DE" sz="2900" dirty="0" err="1"/>
              <a:t>to</a:t>
            </a:r>
            <a:r>
              <a:rPr lang="de-DE" sz="2900" dirty="0"/>
              <a:t> Frankfurt Hauptbahnhof</a:t>
            </a:r>
          </a:p>
          <a:p>
            <a:pPr marL="514350" indent="-514350">
              <a:lnSpc>
                <a:spcPct val="120000"/>
              </a:lnSpc>
              <a:buAutoNum type="arabicPeriod"/>
            </a:pPr>
            <a:r>
              <a:rPr lang="de-DE" sz="2900" dirty="0" err="1"/>
              <a:t>Taking</a:t>
            </a:r>
            <a:r>
              <a:rPr lang="de-DE" sz="2900" dirty="0"/>
              <a:t> a </a:t>
            </a:r>
            <a:r>
              <a:rPr lang="de-DE" sz="2900" dirty="0" err="1"/>
              <a:t>direct</a:t>
            </a:r>
            <a:r>
              <a:rPr lang="de-DE" sz="2900" dirty="0"/>
              <a:t> </a:t>
            </a:r>
            <a:r>
              <a:rPr lang="de-DE" sz="2900" dirty="0" err="1"/>
              <a:t>train</a:t>
            </a:r>
            <a:r>
              <a:rPr lang="de-DE" sz="2900" dirty="0"/>
              <a:t> </a:t>
            </a:r>
            <a:r>
              <a:rPr lang="de-DE" sz="2900" dirty="0" err="1"/>
              <a:t>to</a:t>
            </a:r>
            <a:r>
              <a:rPr lang="de-DE" sz="2900" dirty="0"/>
              <a:t> Fulda</a:t>
            </a:r>
          </a:p>
        </p:txBody>
      </p:sp>
      <p:pic>
        <p:nvPicPr>
          <p:cNvPr id="2" name="Picture 1"/>
          <p:cNvPicPr>
            <a:picLocks noChangeAspect="1"/>
          </p:cNvPicPr>
          <p:nvPr/>
        </p:nvPicPr>
        <p:blipFill>
          <a:blip r:embed="rId3"/>
          <a:stretch>
            <a:fillRect/>
          </a:stretch>
        </p:blipFill>
        <p:spPr>
          <a:xfrm>
            <a:off x="5785708" y="1803273"/>
            <a:ext cx="5705475" cy="3495675"/>
          </a:xfrm>
          <a:prstGeom prst="rect">
            <a:avLst/>
          </a:prstGeom>
        </p:spPr>
      </p:pic>
      <p:pic>
        <p:nvPicPr>
          <p:cNvPr id="11" name="Grafik 10">
            <a:extLst>
              <a:ext uri="{FF2B5EF4-FFF2-40B4-BE49-F238E27FC236}">
                <a16:creationId xmlns:a16="http://schemas.microsoft.com/office/drawing/2014/main" id="{9CFA9EC5-4258-4019-A2A1-B491F73A06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134208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7</a:t>
            </a:fld>
            <a:endParaRPr dirty="0">
              <a:solidFill>
                <a:schemeClr val="lt1"/>
              </a:solidFill>
            </a:endParaRPr>
          </a:p>
        </p:txBody>
      </p:sp>
      <p:sp>
        <p:nvSpPr>
          <p:cNvPr id="200" name="Google Shape;200;p5"/>
          <p:cNvSpPr txBox="1"/>
          <p:nvPr/>
        </p:nvSpPr>
        <p:spPr>
          <a:xfrm>
            <a:off x="4188171" y="411973"/>
            <a:ext cx="6022629" cy="523180"/>
          </a:xfrm>
          <a:prstGeom prst="rect">
            <a:avLst/>
          </a:prstGeom>
          <a:noFill/>
          <a:ln>
            <a:noFill/>
          </a:ln>
        </p:spPr>
        <p:txBody>
          <a:bodyPr spcFirstLastPara="1" wrap="square" lIns="91425" tIns="45700" rIns="91425" bIns="45700" anchor="t" anchorCtr="0">
            <a:spAutoFit/>
          </a:bodyPr>
          <a:lstStyle/>
          <a:p>
            <a:r>
              <a:rPr lang="en-US" sz="2800" b="1" dirty="0" err="1">
                <a:solidFill>
                  <a:schemeClr val="dk1"/>
                </a:solidFill>
                <a:latin typeface="Cambria" panose="02040503050406030204" pitchFamily="18" charset="0"/>
                <a:ea typeface="Cambria" panose="02040503050406030204" pitchFamily="18" charset="0"/>
                <a:cs typeface="Cambria"/>
                <a:sym typeface="Cambria"/>
              </a:rPr>
              <a:t>Hochschule</a:t>
            </a:r>
            <a:r>
              <a:rPr lang="en-US" sz="2800" b="1" dirty="0">
                <a:solidFill>
                  <a:schemeClr val="dk1"/>
                </a:solidFill>
                <a:latin typeface="Cambria" panose="02040503050406030204" pitchFamily="18" charset="0"/>
                <a:ea typeface="Cambria" panose="02040503050406030204" pitchFamily="18" charset="0"/>
                <a:cs typeface="Cambria"/>
                <a:sym typeface="Cambria"/>
              </a:rPr>
              <a:t> Fulda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792" y="196853"/>
            <a:ext cx="2619375" cy="174307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 y="1244459"/>
            <a:ext cx="4358640" cy="326898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166" y="1448344"/>
            <a:ext cx="4983480" cy="373761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5831" y="4001420"/>
            <a:ext cx="3122977" cy="2342233"/>
          </a:xfrm>
          <a:prstGeom prst="rect">
            <a:avLst/>
          </a:prstGeom>
        </p:spPr>
      </p:pic>
      <p:pic>
        <p:nvPicPr>
          <p:cNvPr id="12" name="Grafik 11">
            <a:extLst>
              <a:ext uri="{FF2B5EF4-FFF2-40B4-BE49-F238E27FC236}">
                <a16:creationId xmlns:a16="http://schemas.microsoft.com/office/drawing/2014/main" id="{BC68A800-5302-4DF5-B9C1-9237DA15CD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250869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0"/>
            <a:ext cx="12192000" cy="6858000"/>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8</a:t>
            </a:fld>
            <a:endParaRPr>
              <a:solidFill>
                <a:schemeClr val="lt1"/>
              </a:solidFill>
            </a:endParaRPr>
          </a:p>
        </p:txBody>
      </p:sp>
      <p:sp>
        <p:nvSpPr>
          <p:cNvPr id="200" name="Google Shape;200;p5"/>
          <p:cNvSpPr txBox="1"/>
          <p:nvPr/>
        </p:nvSpPr>
        <p:spPr>
          <a:xfrm>
            <a:off x="2157417" y="511296"/>
            <a:ext cx="5689600" cy="584775"/>
          </a:xfrm>
          <a:prstGeom prst="rect">
            <a:avLst/>
          </a:prstGeom>
          <a:noFill/>
          <a:ln>
            <a:noFill/>
          </a:ln>
        </p:spPr>
        <p:txBody>
          <a:bodyPr spcFirstLastPara="1" wrap="square" lIns="91425" tIns="45700" rIns="91425" bIns="45700" anchor="t" anchorCtr="0">
            <a:spAutoFit/>
          </a:bodyPr>
          <a:lstStyle/>
          <a:p>
            <a:pPr algn="ctr"/>
            <a:r>
              <a:rPr lang="de-DE" sz="3200" b="1" dirty="0">
                <a:solidFill>
                  <a:schemeClr val="dk1"/>
                </a:solidFill>
                <a:latin typeface="Cambria"/>
                <a:ea typeface="Cambria"/>
                <a:cs typeface="Cambria"/>
                <a:sym typeface="Cambria"/>
              </a:rPr>
              <a:t>Campus </a:t>
            </a:r>
            <a:endParaRPr sz="3200" b="1" dirty="0">
              <a:solidFill>
                <a:schemeClr val="dk1"/>
              </a:solidFill>
              <a:latin typeface="Cambria"/>
              <a:ea typeface="Cambria"/>
              <a:cs typeface="Cambria"/>
              <a:sym typeface="Cambria"/>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01" y="1416335"/>
            <a:ext cx="3218882" cy="24141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2942" y="3527792"/>
            <a:ext cx="3754481" cy="281586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530" y="1365590"/>
            <a:ext cx="3657600" cy="2743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330" y="3429003"/>
            <a:ext cx="3886200" cy="2914650"/>
          </a:xfrm>
          <a:prstGeom prst="rect">
            <a:avLst/>
          </a:prstGeom>
        </p:spPr>
      </p:pic>
      <p:pic>
        <p:nvPicPr>
          <p:cNvPr id="13" name="Grafik 12">
            <a:extLst>
              <a:ext uri="{FF2B5EF4-FFF2-40B4-BE49-F238E27FC236}">
                <a16:creationId xmlns:a16="http://schemas.microsoft.com/office/drawing/2014/main" id="{D7E4AAF2-573F-46B3-9B08-CFF4E8959B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140" t="11347"/>
          <a:stretch/>
        </p:blipFill>
        <p:spPr>
          <a:xfrm>
            <a:off x="10271760" y="6045200"/>
            <a:ext cx="1920238" cy="810712"/>
          </a:xfrm>
          <a:prstGeom prst="rect">
            <a:avLst/>
          </a:prstGeom>
        </p:spPr>
      </p:pic>
    </p:spTree>
    <p:extLst>
      <p:ext uri="{BB962C8B-B14F-4D97-AF65-F5344CB8AC3E}">
        <p14:creationId xmlns:p14="http://schemas.microsoft.com/office/powerpoint/2010/main" val="18213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195" name="Google Shape;195;p5"/>
          <p:cNvGrpSpPr/>
          <p:nvPr/>
        </p:nvGrpSpPr>
        <p:grpSpPr>
          <a:xfrm>
            <a:off x="0" y="3"/>
            <a:ext cx="12192000" cy="6857997"/>
            <a:chOff x="0" y="0"/>
            <a:chExt cx="9144000" cy="6869113"/>
          </a:xfrm>
        </p:grpSpPr>
        <p:sp>
          <p:nvSpPr>
            <p:cNvPr id="196" name="Google Shape;196;p5"/>
            <p:cNvSpPr/>
            <p:nvPr/>
          </p:nvSpPr>
          <p:spPr>
            <a:xfrm>
              <a:off x="0" y="6399213"/>
              <a:ext cx="9144000" cy="46990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Google Shape;197;p5"/>
            <p:cNvSpPr/>
            <p:nvPr/>
          </p:nvSpPr>
          <p:spPr>
            <a:xfrm>
              <a:off x="0" y="0"/>
              <a:ext cx="9144000" cy="142875"/>
            </a:xfrm>
            <a:prstGeom prst="rect">
              <a:avLst/>
            </a:prstGeom>
            <a:solidFill>
              <a:srgbClr val="F5A500">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sp>
        <p:nvSpPr>
          <p:cNvPr id="198" name="Google Shape;198;p5"/>
          <p:cNvSpPr txBox="1">
            <a:spLocks noGrp="1"/>
          </p:cNvSpPr>
          <p:nvPr>
            <p:ph type="dt" idx="10"/>
          </p:nvPr>
        </p:nvSpPr>
        <p:spPr>
          <a:xfrm>
            <a:off x="1981200" y="6448428"/>
            <a:ext cx="2133600" cy="365125"/>
          </a:xfrm>
          <a:prstGeom prst="rect">
            <a:avLst/>
          </a:prstGeom>
          <a:noFill/>
          <a:ln>
            <a:noFill/>
          </a:ln>
        </p:spPr>
        <p:txBody>
          <a:bodyPr spcFirstLastPara="1" vert="horz" wrap="square" lIns="91425" tIns="45700" rIns="91425" bIns="45700" rtlCol="0" anchor="ctr" anchorCtr="0">
            <a:noAutofit/>
          </a:bodyPr>
          <a:lstStyle/>
          <a:p>
            <a:r>
              <a:rPr lang="en-DE">
                <a:solidFill>
                  <a:schemeClr val="lt1"/>
                </a:solidFill>
              </a:rPr>
              <a:t>December 2021</a:t>
            </a:r>
            <a:endParaRPr dirty="0">
              <a:solidFill>
                <a:schemeClr val="lt1"/>
              </a:solidFill>
            </a:endParaRPr>
          </a:p>
        </p:txBody>
      </p:sp>
      <p:sp>
        <p:nvSpPr>
          <p:cNvPr id="199" name="Google Shape;199;p5"/>
          <p:cNvSpPr txBox="1">
            <a:spLocks noGrp="1"/>
          </p:cNvSpPr>
          <p:nvPr>
            <p:ph type="sldNum" idx="12"/>
          </p:nvPr>
        </p:nvSpPr>
        <p:spPr>
          <a:xfrm>
            <a:off x="8077200" y="645319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de-DE">
                <a:solidFill>
                  <a:schemeClr val="lt1"/>
                </a:solidFill>
              </a:rPr>
              <a:pPr/>
              <a:t>9</a:t>
            </a:fld>
            <a:endParaRPr>
              <a:solidFill>
                <a:schemeClr val="lt1"/>
              </a:solidFill>
            </a:endParaRPr>
          </a:p>
        </p:txBody>
      </p:sp>
      <p:sp>
        <p:nvSpPr>
          <p:cNvPr id="200" name="Google Shape;200;p5"/>
          <p:cNvSpPr txBox="1"/>
          <p:nvPr/>
        </p:nvSpPr>
        <p:spPr>
          <a:xfrm>
            <a:off x="2157417" y="511296"/>
            <a:ext cx="5689600" cy="584775"/>
          </a:xfrm>
          <a:prstGeom prst="rect">
            <a:avLst/>
          </a:prstGeom>
          <a:noFill/>
          <a:ln>
            <a:noFill/>
          </a:ln>
        </p:spPr>
        <p:txBody>
          <a:bodyPr spcFirstLastPara="1" wrap="square" lIns="91425" tIns="45700" rIns="91425" bIns="45700" anchor="t" anchorCtr="0">
            <a:spAutoFit/>
          </a:bodyPr>
          <a:lstStyle/>
          <a:p>
            <a:pPr algn="ctr"/>
            <a:r>
              <a:rPr lang="de-DE" sz="3200" b="1" dirty="0">
                <a:solidFill>
                  <a:schemeClr val="dk1"/>
                </a:solidFill>
                <a:latin typeface="Cambria"/>
                <a:ea typeface="Cambria"/>
                <a:cs typeface="Cambria"/>
                <a:sym typeface="Cambria"/>
              </a:rPr>
              <a:t>Campus </a:t>
            </a:r>
            <a:endParaRPr sz="3200" b="1" dirty="0">
              <a:solidFill>
                <a:schemeClr val="dk1"/>
              </a:solidFill>
              <a:latin typeface="Cambria"/>
              <a:ea typeface="Cambria"/>
              <a:cs typeface="Cambria"/>
              <a:sym typeface="Cambria"/>
            </a:endParaRPr>
          </a:p>
        </p:txBody>
      </p:sp>
      <p:sp>
        <p:nvSpPr>
          <p:cNvPr id="202" name="Google Shape;202;p5"/>
          <p:cNvSpPr/>
          <p:nvPr/>
        </p:nvSpPr>
        <p:spPr>
          <a:xfrm>
            <a:off x="2005016" y="1249363"/>
            <a:ext cx="8186737" cy="44450"/>
          </a:xfrm>
          <a:prstGeom prst="rect">
            <a:avLst/>
          </a:prstGeom>
          <a:solidFill>
            <a:srgbClr val="178ACB">
              <a:alpha val="96862"/>
            </a:srgbClr>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889" y="1447105"/>
            <a:ext cx="4545875" cy="3409406"/>
          </a:xfrm>
          <a:prstGeom prst="rect">
            <a:avLst/>
          </a:prstGeom>
        </p:spPr>
      </p:pic>
      <p:cxnSp>
        <p:nvCxnSpPr>
          <p:cNvPr id="8" name="Straight Arrow Connector 7"/>
          <p:cNvCxnSpPr/>
          <p:nvPr/>
        </p:nvCxnSpPr>
        <p:spPr>
          <a:xfrm flipV="1">
            <a:off x="8251368" y="4175327"/>
            <a:ext cx="718458" cy="867896"/>
          </a:xfrm>
          <a:prstGeom prst="straightConnector1">
            <a:avLst/>
          </a:prstGeom>
          <a:ln w="57150">
            <a:solidFill>
              <a:srgbClr val="EFA305"/>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14903" y="5043223"/>
            <a:ext cx="3095897" cy="1200329"/>
          </a:xfrm>
          <a:prstGeom prst="rect">
            <a:avLst/>
          </a:prstGeom>
          <a:noFill/>
        </p:spPr>
        <p:txBody>
          <a:bodyPr wrap="square" rtlCol="0">
            <a:spAutoFit/>
          </a:bodyPr>
          <a:lstStyle/>
          <a:p>
            <a:r>
              <a:rPr lang="en-US" dirty="0"/>
              <a:t>If you need any help with anything, you can go there. Also, the international office is in this building.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593" y="1415450"/>
            <a:ext cx="4545874" cy="3409406"/>
          </a:xfrm>
          <a:prstGeom prst="rect">
            <a:avLst/>
          </a:prstGeom>
        </p:spPr>
      </p:pic>
      <p:sp>
        <p:nvSpPr>
          <p:cNvPr id="12" name="TextBox 11"/>
          <p:cNvSpPr txBox="1"/>
          <p:nvPr/>
        </p:nvSpPr>
        <p:spPr>
          <a:xfrm>
            <a:off x="1315290" y="4908927"/>
            <a:ext cx="4310743" cy="1077218"/>
          </a:xfrm>
          <a:prstGeom prst="rect">
            <a:avLst/>
          </a:prstGeom>
          <a:noFill/>
        </p:spPr>
        <p:txBody>
          <a:bodyPr wrap="square" rtlCol="0">
            <a:spAutoFit/>
          </a:bodyPr>
          <a:lstStyle/>
          <a:p>
            <a:r>
              <a:rPr lang="en-US" dirty="0"/>
              <a:t>The Mensa offers different menus. The weekly meal plan can be found here: </a:t>
            </a:r>
            <a:r>
              <a:rPr lang="en-US" sz="1400" dirty="0"/>
              <a:t>https://www.studentenwerk-giessen.de/essen-trinken/fulda/mensa-hochschule-fulda.html</a:t>
            </a:r>
          </a:p>
        </p:txBody>
      </p:sp>
      <p:pic>
        <p:nvPicPr>
          <p:cNvPr id="15" name="Grafik 14">
            <a:extLst>
              <a:ext uri="{FF2B5EF4-FFF2-40B4-BE49-F238E27FC236}">
                <a16:creationId xmlns:a16="http://schemas.microsoft.com/office/drawing/2014/main" id="{78785990-AD12-4513-8705-4E418347FF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0" t="11347"/>
          <a:stretch/>
        </p:blipFill>
        <p:spPr>
          <a:xfrm>
            <a:off x="10271760" y="6055360"/>
            <a:ext cx="1920238" cy="810712"/>
          </a:xfrm>
          <a:prstGeom prst="rect">
            <a:avLst/>
          </a:prstGeom>
        </p:spPr>
      </p:pic>
    </p:spTree>
    <p:extLst>
      <p:ext uri="{BB962C8B-B14F-4D97-AF65-F5344CB8AC3E}">
        <p14:creationId xmlns:p14="http://schemas.microsoft.com/office/powerpoint/2010/main" val="1023152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Breitbild</PresentationFormat>
  <Paragraphs>228</Paragraphs>
  <Slides>24</Slides>
  <Notes>23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Cambria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Any questions?  … enjoy Fulda… and keep in  mind: People make places!!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Beuker</dc:creator>
  <cp:lastModifiedBy>Nikolas Fischer</cp:lastModifiedBy>
  <cp:revision>156</cp:revision>
  <dcterms:created xsi:type="dcterms:W3CDTF">2021-01-11T08:15:39Z</dcterms:created>
  <dcterms:modified xsi:type="dcterms:W3CDTF">2021-12-28T11:36:35Z</dcterms:modified>
</cp:coreProperties>
</file>