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5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2" r:id="rId2"/>
    <p:sldId id="308" r:id="rId3"/>
    <p:sldId id="306" r:id="rId4"/>
    <p:sldId id="316" r:id="rId5"/>
    <p:sldId id="315" r:id="rId6"/>
    <p:sldId id="283" r:id="rId7"/>
    <p:sldId id="285" r:id="rId8"/>
    <p:sldId id="317" r:id="rId9"/>
    <p:sldId id="312" r:id="rId10"/>
    <p:sldId id="290" r:id="rId11"/>
    <p:sldId id="291" r:id="rId12"/>
    <p:sldId id="309" r:id="rId13"/>
    <p:sldId id="292" r:id="rId14"/>
    <p:sldId id="286" r:id="rId15"/>
    <p:sldId id="310" r:id="rId16"/>
    <p:sldId id="288" r:id="rId17"/>
    <p:sldId id="289" r:id="rId18"/>
    <p:sldId id="313" r:id="rId19"/>
    <p:sldId id="314" r:id="rId20"/>
    <p:sldId id="298" r:id="rId21"/>
    <p:sldId id="294" r:id="rId22"/>
    <p:sldId id="311" r:id="rId23"/>
    <p:sldId id="307" r:id="rId24"/>
    <p:sldId id="295" r:id="rId25"/>
    <p:sldId id="296" r:id="rId26"/>
    <p:sldId id="300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7C6"/>
    <a:srgbClr val="EFA3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A0CFF-57F0-483B-B8B6-9FD6EA8EDE7C}" type="datetimeFigureOut">
              <a:rPr lang="de-DE" smtClean="0"/>
              <a:t>03.08.2021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D54AC-0A04-41E2-B1CD-CC646EB1D65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02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Philipp</a:t>
            </a: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501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074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785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6176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62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2328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157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078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573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54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110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766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986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787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902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261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295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532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40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626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676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556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2136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841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681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83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2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0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5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3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5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6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5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9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2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0970C-2BB9-47A3-8581-E80889758BED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31787-BFF4-4A4C-9833-6A1F9C831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8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"/>
          <p:cNvGrpSpPr/>
          <p:nvPr/>
        </p:nvGrpSpPr>
        <p:grpSpPr>
          <a:xfrm>
            <a:off x="1524000" y="0"/>
            <a:ext cx="9144001" cy="5617029"/>
            <a:chOff x="-1" y="0"/>
            <a:chExt cx="9144002" cy="5761520"/>
          </a:xfrm>
        </p:grpSpPr>
        <p:sp>
          <p:nvSpPr>
            <p:cNvPr id="90" name="Google Shape;90;p1"/>
            <p:cNvSpPr/>
            <p:nvPr/>
          </p:nvSpPr>
          <p:spPr>
            <a:xfrm>
              <a:off x="-1" y="0"/>
              <a:ext cx="9144001" cy="142883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1" name="Google Shape;91;p1" descr="F:\Projekte Backup\11_GJU\21_powerPoint_neuesLogo\00_material\startseite.jpg"/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b="52031"/>
            <a:stretch/>
          </p:blipFill>
          <p:spPr>
            <a:xfrm>
              <a:off x="0" y="4725384"/>
              <a:ext cx="9144001" cy="10361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22" y="136597"/>
            <a:ext cx="5963978" cy="4472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597"/>
            <a:ext cx="3352711" cy="4470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88" y="148531"/>
            <a:ext cx="3354733" cy="4472977"/>
          </a:xfrm>
          <a:prstGeom prst="rect">
            <a:avLst/>
          </a:prstGeom>
        </p:spPr>
      </p:pic>
      <p:sp>
        <p:nvSpPr>
          <p:cNvPr id="92" name="Google Shape;92;p1"/>
          <p:cNvSpPr/>
          <p:nvPr/>
        </p:nvSpPr>
        <p:spPr>
          <a:xfrm>
            <a:off x="222068" y="303600"/>
            <a:ext cx="860057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Calibri"/>
                <a:cs typeface="Calibri"/>
                <a:sym typeface="Calibri"/>
              </a:rPr>
              <a:t>City Survival Guide</a:t>
            </a:r>
            <a:endParaRPr dirty="0">
              <a:solidFill>
                <a:schemeClr val="bg1"/>
              </a:solidFill>
            </a:endParaRPr>
          </a:p>
          <a:p>
            <a:pPr algn="ctr"/>
            <a:r>
              <a:rPr lang="de-DE" sz="5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de-DE" sz="54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Magdeburg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2" y="5617028"/>
            <a:ext cx="1654628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6" y="5617028"/>
            <a:ext cx="930729" cy="1240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42" y="5617025"/>
            <a:ext cx="930729" cy="1240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19" y="5617022"/>
            <a:ext cx="1654633" cy="1240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03" y="5617027"/>
            <a:ext cx="930730" cy="1240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95" y="5617024"/>
            <a:ext cx="1654631" cy="1240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56" y="5617022"/>
            <a:ext cx="1654628" cy="1240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10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Food and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drinks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355" y="1828623"/>
            <a:ext cx="6142055" cy="4265249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Döner: Bingöl </a:t>
            </a:r>
            <a:endParaRPr lang="de-DE" dirty="0"/>
          </a:p>
          <a:p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east</a:t>
            </a:r>
            <a:r>
              <a:rPr lang="de-DE" dirty="0" smtClean="0"/>
              <a:t> </a:t>
            </a:r>
            <a:r>
              <a:rPr lang="de-DE" dirty="0" err="1" smtClean="0"/>
              <a:t>german</a:t>
            </a:r>
            <a:r>
              <a:rPr lang="de-DE" dirty="0" smtClean="0"/>
              <a:t> </a:t>
            </a:r>
            <a:r>
              <a:rPr lang="de-DE" dirty="0" err="1" smtClean="0"/>
              <a:t>food</a:t>
            </a:r>
            <a:r>
              <a:rPr lang="de-DE" dirty="0" smtClean="0"/>
              <a:t>: </a:t>
            </a:r>
            <a:r>
              <a:rPr lang="de-DE" dirty="0" err="1" smtClean="0"/>
              <a:t>Bullette</a:t>
            </a:r>
            <a:r>
              <a:rPr lang="de-DE" dirty="0" smtClean="0"/>
              <a:t> mit Mostrich, </a:t>
            </a:r>
            <a:r>
              <a:rPr lang="de-DE" dirty="0" err="1" smtClean="0"/>
              <a:t>Soljanka</a:t>
            </a:r>
            <a:r>
              <a:rPr lang="de-DE" dirty="0" smtClean="0"/>
              <a:t>, </a:t>
            </a:r>
            <a:r>
              <a:rPr lang="de-DE" dirty="0" err="1" smtClean="0"/>
              <a:t>Gehacktesstippe</a:t>
            </a:r>
            <a:r>
              <a:rPr lang="de-DE" dirty="0" smtClean="0"/>
              <a:t>, Jagdwurstschnitzel… </a:t>
            </a:r>
          </a:p>
          <a:p>
            <a:r>
              <a:rPr lang="de-DE" dirty="0" smtClean="0"/>
              <a:t>Bier/Radler/Alster (</a:t>
            </a:r>
            <a:r>
              <a:rPr lang="de-DE" dirty="0" err="1"/>
              <a:t>alcoholic</a:t>
            </a:r>
            <a:r>
              <a:rPr lang="de-DE" dirty="0"/>
              <a:t> </a:t>
            </a:r>
            <a:r>
              <a:rPr lang="de-DE" dirty="0" err="1"/>
              <a:t>drinks</a:t>
            </a:r>
            <a:r>
              <a:rPr lang="de-DE" dirty="0"/>
              <a:t>)</a:t>
            </a:r>
          </a:p>
          <a:p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beer</a:t>
            </a:r>
            <a:r>
              <a:rPr lang="de-DE" dirty="0" smtClean="0"/>
              <a:t>: </a:t>
            </a:r>
            <a:r>
              <a:rPr lang="de-DE" dirty="0" err="1" smtClean="0"/>
              <a:t>Sudenburger</a:t>
            </a:r>
            <a:r>
              <a:rPr lang="de-DE" dirty="0" smtClean="0"/>
              <a:t> Bier, </a:t>
            </a:r>
            <a:r>
              <a:rPr lang="de-DE" dirty="0" err="1" smtClean="0"/>
              <a:t>Colbitzer</a:t>
            </a:r>
            <a:r>
              <a:rPr lang="de-DE" dirty="0" smtClean="0"/>
              <a:t>, Ur-</a:t>
            </a:r>
            <a:r>
              <a:rPr lang="de-DE" dirty="0" err="1" smtClean="0"/>
              <a:t>Kostritzer</a:t>
            </a:r>
            <a:r>
              <a:rPr lang="de-DE" dirty="0" smtClean="0"/>
              <a:t>, Sternburg Bier, </a:t>
            </a:r>
            <a:r>
              <a:rPr lang="de-DE" dirty="0" err="1" smtClean="0"/>
              <a:t>Brewckau</a:t>
            </a:r>
            <a:endParaRPr lang="de-DE" dirty="0" smtClean="0"/>
          </a:p>
          <a:p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wine</a:t>
            </a:r>
            <a:r>
              <a:rPr lang="de-DE" dirty="0" smtClean="0"/>
              <a:t>: Saale-Unstrut </a:t>
            </a:r>
            <a:r>
              <a:rPr lang="de-DE" dirty="0" err="1" smtClean="0"/>
              <a:t>region</a:t>
            </a:r>
            <a:r>
              <a:rPr lang="de-DE" dirty="0" smtClean="0"/>
              <a:t>, southern Sachsen-Anhalt  </a:t>
            </a:r>
            <a:endParaRPr lang="en-US" sz="2000" dirty="0"/>
          </a:p>
          <a:p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/>
          <a:stretch/>
        </p:blipFill>
        <p:spPr>
          <a:xfrm>
            <a:off x="1700960" y="2530026"/>
            <a:ext cx="2377604" cy="3707262"/>
          </a:xfrm>
          <a:prstGeom prst="rect">
            <a:avLst/>
          </a:prstGeom>
        </p:spPr>
      </p:pic>
      <p:pic>
        <p:nvPicPr>
          <p:cNvPr id="13" name="Grafik 12" descr="Ein Bild, das Essen, Zwischenmahlzeit, Sandwich, Stück enthält.&#10;&#10;Automatisch generierte Beschreibung">
            <a:extLst>
              <a:ext uri="{FF2B5EF4-FFF2-40B4-BE49-F238E27FC236}">
                <a16:creationId xmlns:a16="http://schemas.microsoft.com/office/drawing/2014/main" id="{968685AF-0F20-494A-B853-89D15081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9" y="1343025"/>
            <a:ext cx="3191822" cy="22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Restaurants and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cafes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309" y="1599316"/>
            <a:ext cx="5876444" cy="4637972"/>
          </a:xfrm>
        </p:spPr>
        <p:txBody>
          <a:bodyPr>
            <a:normAutofit fontScale="92500" lnSpcReduction="10000"/>
          </a:bodyPr>
          <a:lstStyle/>
          <a:p>
            <a:r>
              <a:rPr lang="de-DE" sz="2000" dirty="0" smtClean="0"/>
              <a:t>A </a:t>
            </a:r>
            <a:r>
              <a:rPr lang="en-US" sz="2000" dirty="0" smtClean="0"/>
              <a:t>lot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streetfood</a:t>
            </a:r>
            <a:r>
              <a:rPr lang="de-DE" sz="2000" dirty="0" smtClean="0"/>
              <a:t> </a:t>
            </a:r>
            <a:r>
              <a:rPr lang="de-DE" sz="2000" dirty="0" err="1" smtClean="0"/>
              <a:t>around</a:t>
            </a:r>
            <a:r>
              <a:rPr lang="de-DE" sz="2000" dirty="0" smtClean="0"/>
              <a:t> </a:t>
            </a:r>
            <a:r>
              <a:rPr lang="de-DE" sz="2000" dirty="0" err="1" smtClean="0"/>
              <a:t>Hasselbachplatz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malls</a:t>
            </a:r>
            <a:r>
              <a:rPr lang="de-DE" sz="2000" dirty="0" smtClean="0"/>
              <a:t> (City </a:t>
            </a:r>
            <a:r>
              <a:rPr lang="de-DE" sz="2000" dirty="0" err="1" smtClean="0"/>
              <a:t>Carre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Allee Center)   </a:t>
            </a:r>
          </a:p>
          <a:p>
            <a:r>
              <a:rPr lang="de-DE" sz="2000" dirty="0" smtClean="0"/>
              <a:t>Restaurants </a:t>
            </a:r>
            <a:r>
              <a:rPr lang="de-DE" sz="2000" dirty="0" err="1" smtClean="0"/>
              <a:t>from</a:t>
            </a:r>
            <a:r>
              <a:rPr lang="de-DE" sz="2000" dirty="0" smtClean="0"/>
              <a:t> all </a:t>
            </a:r>
            <a:r>
              <a:rPr lang="de-DE" sz="2000" dirty="0" err="1" smtClean="0"/>
              <a:t>over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world</a:t>
            </a:r>
            <a:r>
              <a:rPr lang="de-DE" sz="2000" dirty="0" smtClean="0"/>
              <a:t> </a:t>
            </a:r>
          </a:p>
          <a:p>
            <a:pPr lvl="1"/>
            <a:r>
              <a:rPr lang="de-DE" sz="1600" dirty="0" err="1" smtClean="0"/>
              <a:t>Especially</a:t>
            </a:r>
            <a:r>
              <a:rPr lang="de-DE" sz="1600" dirty="0" smtClean="0"/>
              <a:t> </a:t>
            </a:r>
            <a:r>
              <a:rPr lang="de-DE" sz="1600" dirty="0" err="1" smtClean="0"/>
              <a:t>asian</a:t>
            </a:r>
            <a:r>
              <a:rPr lang="de-DE" sz="1600" dirty="0" smtClean="0"/>
              <a:t> </a:t>
            </a:r>
            <a:r>
              <a:rPr lang="en-US" sz="1600" dirty="0" smtClean="0"/>
              <a:t>cuisine</a:t>
            </a:r>
            <a:r>
              <a:rPr lang="de-DE" sz="1600" dirty="0" smtClean="0"/>
              <a:t>: </a:t>
            </a:r>
            <a:r>
              <a:rPr lang="de-DE" sz="1600" dirty="0" err="1" smtClean="0"/>
              <a:t>thai</a:t>
            </a:r>
            <a:r>
              <a:rPr lang="de-DE" sz="1600" dirty="0" smtClean="0"/>
              <a:t>, </a:t>
            </a:r>
            <a:r>
              <a:rPr lang="de-DE" sz="1600" dirty="0" err="1" smtClean="0"/>
              <a:t>chinese</a:t>
            </a:r>
            <a:r>
              <a:rPr lang="de-DE" sz="1600" dirty="0" smtClean="0"/>
              <a:t>, </a:t>
            </a:r>
            <a:r>
              <a:rPr lang="de-DE" sz="1600" dirty="0" err="1" smtClean="0"/>
              <a:t>vietnamese</a:t>
            </a:r>
            <a:r>
              <a:rPr lang="de-DE" sz="1600" dirty="0" smtClean="0"/>
              <a:t>, </a:t>
            </a:r>
            <a:r>
              <a:rPr lang="de-DE" sz="1600" dirty="0" err="1" smtClean="0"/>
              <a:t>japanese</a:t>
            </a:r>
            <a:r>
              <a:rPr lang="de-DE" sz="1600" dirty="0" smtClean="0"/>
              <a:t>, </a:t>
            </a:r>
            <a:r>
              <a:rPr lang="de-DE" sz="1600" dirty="0" err="1" smtClean="0"/>
              <a:t>indian</a:t>
            </a:r>
            <a:r>
              <a:rPr lang="de-DE" sz="1600" dirty="0" smtClean="0"/>
              <a:t> </a:t>
            </a:r>
            <a:r>
              <a:rPr lang="de-DE" sz="1600" dirty="0" err="1" smtClean="0"/>
              <a:t>kitchen</a:t>
            </a:r>
            <a:r>
              <a:rPr lang="de-DE" sz="1600" dirty="0" smtClean="0"/>
              <a:t> (</a:t>
            </a:r>
            <a:r>
              <a:rPr lang="de-DE" sz="1600" dirty="0" err="1" smtClean="0"/>
              <a:t>go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takeaway</a:t>
            </a:r>
            <a:r>
              <a:rPr lang="de-DE" sz="1600" dirty="0" smtClean="0"/>
              <a:t>: „Flinke Pfanne“)</a:t>
            </a:r>
          </a:p>
          <a:p>
            <a:pPr lvl="1"/>
            <a:r>
              <a:rPr lang="de-DE" sz="1600" dirty="0" smtClean="0"/>
              <a:t>also European: </a:t>
            </a:r>
            <a:r>
              <a:rPr lang="de-DE" sz="1600" dirty="0" err="1" smtClean="0"/>
              <a:t>spanish</a:t>
            </a:r>
            <a:r>
              <a:rPr lang="de-DE" sz="1600" dirty="0" smtClean="0"/>
              <a:t> </a:t>
            </a:r>
            <a:r>
              <a:rPr lang="de-DE" sz="1600" dirty="0" err="1" smtClean="0"/>
              <a:t>steakhouses</a:t>
            </a:r>
            <a:r>
              <a:rPr lang="de-DE" sz="1600" dirty="0" smtClean="0"/>
              <a:t>, </a:t>
            </a:r>
            <a:r>
              <a:rPr lang="de-DE" sz="1600" dirty="0" err="1" smtClean="0"/>
              <a:t>greek</a:t>
            </a:r>
            <a:r>
              <a:rPr lang="de-DE" sz="1600" dirty="0" smtClean="0"/>
              <a:t>, </a:t>
            </a:r>
            <a:r>
              <a:rPr lang="de-DE" sz="1600" dirty="0" err="1" smtClean="0"/>
              <a:t>balkan</a:t>
            </a:r>
            <a:r>
              <a:rPr lang="de-DE" sz="1600" dirty="0" smtClean="0"/>
              <a:t>, </a:t>
            </a:r>
            <a:r>
              <a:rPr lang="de-DE" sz="1600" dirty="0" err="1" smtClean="0"/>
              <a:t>italian</a:t>
            </a:r>
            <a:r>
              <a:rPr lang="de-DE" sz="1600" dirty="0" smtClean="0"/>
              <a:t>, </a:t>
            </a:r>
            <a:r>
              <a:rPr lang="de-DE" sz="1600" dirty="0" err="1" smtClean="0"/>
              <a:t>croatian</a:t>
            </a:r>
            <a:r>
              <a:rPr lang="de-DE" sz="1600" dirty="0" smtClean="0"/>
              <a:t> </a:t>
            </a:r>
            <a:r>
              <a:rPr lang="de-DE" sz="1600" dirty="0" err="1" smtClean="0"/>
              <a:t>kitchen</a:t>
            </a:r>
            <a:endParaRPr lang="de-DE" sz="1600" dirty="0" smtClean="0"/>
          </a:p>
          <a:p>
            <a:r>
              <a:rPr lang="de-DE" sz="2000" dirty="0" smtClean="0"/>
              <a:t>A </a:t>
            </a:r>
            <a:r>
              <a:rPr lang="de-DE" sz="2000" dirty="0" err="1" smtClean="0"/>
              <a:t>few</a:t>
            </a:r>
            <a:r>
              <a:rPr lang="de-DE" sz="2000" dirty="0" smtClean="0"/>
              <a:t> </a:t>
            </a:r>
            <a:r>
              <a:rPr lang="de-DE" sz="2000" dirty="0" err="1"/>
              <a:t>vegetarian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smtClean="0"/>
              <a:t>vegan </a:t>
            </a:r>
            <a:r>
              <a:rPr lang="de-DE" sz="2000" dirty="0" err="1" smtClean="0"/>
              <a:t>only</a:t>
            </a:r>
            <a:r>
              <a:rPr lang="de-DE" sz="2000" dirty="0" smtClean="0"/>
              <a:t> </a:t>
            </a:r>
            <a:r>
              <a:rPr lang="de-DE" sz="2000" dirty="0" err="1" smtClean="0"/>
              <a:t>options</a:t>
            </a:r>
            <a:r>
              <a:rPr lang="de-DE" sz="2000" dirty="0" smtClean="0"/>
              <a:t>: </a:t>
            </a:r>
            <a:r>
              <a:rPr lang="de-DE" sz="2000" dirty="0" err="1" smtClean="0"/>
              <a:t>Botanica</a:t>
            </a:r>
            <a:r>
              <a:rPr lang="de-DE" sz="2000" dirty="0" smtClean="0"/>
              <a:t>, </a:t>
            </a:r>
            <a:r>
              <a:rPr lang="de-DE" sz="2000" dirty="0" err="1" smtClean="0"/>
              <a:t>Voeneria</a:t>
            </a:r>
            <a:r>
              <a:rPr lang="de-DE" sz="2000" dirty="0" smtClean="0"/>
              <a:t>, Dean </a:t>
            </a:r>
            <a:r>
              <a:rPr lang="de-DE" sz="2000" dirty="0" err="1" smtClean="0"/>
              <a:t>and</a:t>
            </a:r>
            <a:r>
              <a:rPr lang="de-DE" sz="2000" dirty="0" smtClean="0"/>
              <a:t> David </a:t>
            </a:r>
          </a:p>
          <a:p>
            <a:r>
              <a:rPr lang="de-DE" sz="2000" dirty="0" err="1" smtClean="0"/>
              <a:t>Typical</a:t>
            </a:r>
            <a:r>
              <a:rPr lang="de-DE" sz="2000" dirty="0" smtClean="0"/>
              <a:t> </a:t>
            </a:r>
            <a:r>
              <a:rPr lang="de-DE" sz="2000" dirty="0" err="1" smtClean="0"/>
              <a:t>german</a:t>
            </a:r>
            <a:r>
              <a:rPr lang="de-DE" sz="2000" dirty="0" smtClean="0"/>
              <a:t> </a:t>
            </a:r>
            <a:r>
              <a:rPr lang="en-US" sz="2000" dirty="0" smtClean="0"/>
              <a:t>cuisine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found</a:t>
            </a:r>
            <a:r>
              <a:rPr lang="de-DE" sz="2000" dirty="0" smtClean="0"/>
              <a:t> in </a:t>
            </a:r>
            <a:r>
              <a:rPr lang="de-DE" sz="2000" dirty="0" err="1" smtClean="0"/>
              <a:t>pubs</a:t>
            </a:r>
            <a:r>
              <a:rPr lang="de-DE" sz="2000" dirty="0" smtClean="0"/>
              <a:t> / „Kneipen“ </a:t>
            </a:r>
            <a:r>
              <a:rPr lang="de-DE" sz="2000" dirty="0" err="1" smtClean="0"/>
              <a:t>or</a:t>
            </a:r>
            <a:r>
              <a:rPr lang="de-DE" sz="2000" dirty="0" smtClean="0"/>
              <a:t> modern </a:t>
            </a:r>
            <a:r>
              <a:rPr lang="de-DE" sz="2000" dirty="0" err="1" smtClean="0"/>
              <a:t>big</a:t>
            </a:r>
            <a:r>
              <a:rPr lang="de-DE" sz="2000" dirty="0" smtClean="0"/>
              <a:t> </a:t>
            </a:r>
            <a:r>
              <a:rPr lang="de-DE" sz="2000" dirty="0" err="1" smtClean="0"/>
              <a:t>restaurants</a:t>
            </a:r>
            <a:r>
              <a:rPr lang="de-DE" sz="2000" dirty="0" smtClean="0"/>
              <a:t> like „Alex“, „Peter </a:t>
            </a:r>
            <a:r>
              <a:rPr lang="de-DE" sz="2000" dirty="0" err="1" smtClean="0"/>
              <a:t>Pane</a:t>
            </a:r>
            <a:r>
              <a:rPr lang="de-DE" sz="2000" dirty="0" smtClean="0"/>
              <a:t>“ </a:t>
            </a:r>
            <a:r>
              <a:rPr lang="de-DE" sz="2000" dirty="0" err="1" smtClean="0"/>
              <a:t>or</a:t>
            </a:r>
            <a:r>
              <a:rPr lang="de-DE" sz="2000" dirty="0" smtClean="0"/>
              <a:t> „</a:t>
            </a:r>
            <a:r>
              <a:rPr lang="de-DE" sz="2000" dirty="0" err="1" smtClean="0"/>
              <a:t>Magado</a:t>
            </a:r>
            <a:r>
              <a:rPr lang="de-DE" sz="2000" dirty="0" smtClean="0"/>
              <a:t>“</a:t>
            </a:r>
            <a:endParaRPr lang="en-US" sz="2000" dirty="0"/>
          </a:p>
          <a:p>
            <a:r>
              <a:rPr lang="en-US" sz="2000" dirty="0" smtClean="0"/>
              <a:t>Bakeries: great for breakfast or a coffee in the morning </a:t>
            </a:r>
          </a:p>
          <a:p>
            <a:r>
              <a:rPr lang="en-US" sz="2000" dirty="0" smtClean="0"/>
              <a:t>Cafes (can be more expensive than bakeries) </a:t>
            </a:r>
          </a:p>
          <a:p>
            <a:pPr lvl="1"/>
            <a:r>
              <a:rPr lang="en-US" sz="1600" dirty="0" smtClean="0"/>
              <a:t>recommendation: go for cafes in the university, a lot of young people, cheap and good coffee and sweets</a:t>
            </a:r>
            <a:endParaRPr lang="de-DE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4" y="1455741"/>
            <a:ext cx="2326351" cy="3101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76" y="3374615"/>
            <a:ext cx="2147005" cy="28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4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12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smtClean="0">
                <a:latin typeface="Cambria" panose="02040503050406030204" pitchFamily="18" charset="0"/>
                <a:ea typeface="Cambria" panose="02040503050406030204" pitchFamily="18" charset="0"/>
                <a:sym typeface="Cambria"/>
              </a:rPr>
              <a:t>Bars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308" y="1599316"/>
            <a:ext cx="5895492" cy="435734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Atmosphere can differ from more relaxed to party locations</a:t>
            </a:r>
          </a:p>
          <a:p>
            <a:pPr lvl="1"/>
            <a:r>
              <a:rPr lang="en-US" sz="1800" dirty="0" smtClean="0"/>
              <a:t>e.g. </a:t>
            </a:r>
            <a:r>
              <a:rPr lang="en-US" sz="1800" dirty="0" err="1" smtClean="0"/>
              <a:t>FlowerPower</a:t>
            </a:r>
            <a:r>
              <a:rPr lang="en-US" sz="1800" dirty="0" smtClean="0"/>
              <a:t> is a mix of club and bar </a:t>
            </a:r>
          </a:p>
          <a:p>
            <a:r>
              <a:rPr lang="en-US" sz="2400" dirty="0" err="1" smtClean="0"/>
              <a:t>Hasselbachplatz</a:t>
            </a:r>
            <a:r>
              <a:rPr lang="en-US" sz="2400" dirty="0" smtClean="0"/>
              <a:t> and </a:t>
            </a:r>
            <a:r>
              <a:rPr lang="en-US" sz="2400" dirty="0" err="1" smtClean="0"/>
              <a:t>Sternstraße</a:t>
            </a:r>
            <a:r>
              <a:rPr lang="en-US" sz="2400" dirty="0" smtClean="0"/>
              <a:t> are go to areas to find many different bars</a:t>
            </a:r>
          </a:p>
          <a:p>
            <a:r>
              <a:rPr lang="en-US" sz="2400" dirty="0" err="1" smtClean="0"/>
              <a:t>UniTheke</a:t>
            </a:r>
            <a:r>
              <a:rPr lang="en-US" sz="2400" dirty="0" smtClean="0"/>
              <a:t> and Moonlight are bars located directly at the University Campus </a:t>
            </a:r>
          </a:p>
          <a:p>
            <a:r>
              <a:rPr lang="en-US" sz="2400" dirty="0" err="1" smtClean="0"/>
              <a:t>Biergarden</a:t>
            </a:r>
            <a:r>
              <a:rPr lang="en-US" sz="2400" dirty="0" smtClean="0"/>
              <a:t>: </a:t>
            </a:r>
            <a:r>
              <a:rPr lang="en-US" sz="2400" dirty="0" err="1" smtClean="0"/>
              <a:t>Mueckenwirt</a:t>
            </a:r>
            <a:r>
              <a:rPr lang="en-US" sz="2400" dirty="0" smtClean="0"/>
              <a:t>, </a:t>
            </a:r>
            <a:r>
              <a:rPr lang="en-US" sz="2400" dirty="0" err="1" smtClean="0"/>
              <a:t>Milchkuranstalt</a:t>
            </a:r>
            <a:r>
              <a:rPr lang="en-US" sz="2400" dirty="0" smtClean="0"/>
              <a:t>, </a:t>
            </a:r>
            <a:r>
              <a:rPr lang="en-US" sz="2400" dirty="0" err="1" smtClean="0"/>
              <a:t>Treibgut</a:t>
            </a:r>
            <a:r>
              <a:rPr lang="en-US" sz="2400" dirty="0" smtClean="0"/>
              <a:t>, Le Frog </a:t>
            </a:r>
          </a:p>
          <a:p>
            <a:r>
              <a:rPr lang="de-DE" sz="2400" dirty="0" smtClean="0"/>
              <a:t>Sports Bars: The Fan, The Hyde, Lions City Pub…</a:t>
            </a:r>
          </a:p>
          <a:p>
            <a:r>
              <a:rPr lang="en-US" sz="2400" dirty="0" smtClean="0"/>
              <a:t>Every district has their own local pubs </a:t>
            </a:r>
            <a:endParaRPr lang="en-US" sz="4000" dirty="0" smtClean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4" y="2126387"/>
            <a:ext cx="3925801" cy="261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94" y="4782013"/>
            <a:ext cx="292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Hasselbachplatz</a:t>
            </a:r>
            <a:r>
              <a:rPr lang="en-US" b="1" dirty="0" smtClean="0"/>
              <a:t>, Magdeburg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5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13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Clubs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308" y="1599316"/>
            <a:ext cx="5895492" cy="4357347"/>
          </a:xfrm>
        </p:spPr>
        <p:txBody>
          <a:bodyPr>
            <a:normAutofit fontScale="77500" lnSpcReduction="20000"/>
          </a:bodyPr>
          <a:lstStyle/>
          <a:p>
            <a:r>
              <a:rPr lang="de-DE" sz="2000" dirty="0" smtClean="0"/>
              <a:t>Student </a:t>
            </a:r>
            <a:r>
              <a:rPr lang="de-DE" sz="2000" dirty="0" err="1" smtClean="0"/>
              <a:t>clubs</a:t>
            </a:r>
            <a:r>
              <a:rPr lang="de-DE" sz="2000" dirty="0" smtClean="0"/>
              <a:t>: (</a:t>
            </a:r>
            <a:r>
              <a:rPr lang="de-DE" sz="2000" dirty="0"/>
              <a:t>P</a:t>
            </a:r>
            <a:r>
              <a:rPr lang="de-DE" sz="2000" dirty="0" smtClean="0"/>
              <a:t>op, </a:t>
            </a:r>
            <a:r>
              <a:rPr lang="de-DE" sz="2000" dirty="0" err="1" smtClean="0"/>
              <a:t>oldschool</a:t>
            </a:r>
            <a:r>
              <a:rPr lang="de-DE" sz="2000" dirty="0" smtClean="0"/>
              <a:t>, 90s+2000s)</a:t>
            </a:r>
          </a:p>
          <a:p>
            <a:pPr lvl="1"/>
            <a:r>
              <a:rPr lang="de-DE" sz="1600" dirty="0" smtClean="0"/>
              <a:t>Baracke </a:t>
            </a:r>
          </a:p>
          <a:p>
            <a:pPr lvl="1"/>
            <a:r>
              <a:rPr lang="de-DE" sz="1600" dirty="0" smtClean="0"/>
              <a:t>Kiste </a:t>
            </a:r>
          </a:p>
          <a:p>
            <a:r>
              <a:rPr lang="de-DE" sz="2000" dirty="0" smtClean="0"/>
              <a:t>Insel der Jugend (</a:t>
            </a:r>
            <a:r>
              <a:rPr lang="de-DE" sz="2000" dirty="0" err="1" smtClean="0"/>
              <a:t>Electro</a:t>
            </a:r>
            <a:r>
              <a:rPr lang="de-DE" sz="2000" dirty="0" smtClean="0"/>
              <a:t>, </a:t>
            </a:r>
            <a:r>
              <a:rPr lang="de-DE" sz="2000" dirty="0" err="1" smtClean="0"/>
              <a:t>house</a:t>
            </a:r>
            <a:r>
              <a:rPr lang="de-DE" sz="2000" dirty="0" smtClean="0"/>
              <a:t>, </a:t>
            </a:r>
            <a:r>
              <a:rPr lang="de-DE" sz="2000" dirty="0" err="1" smtClean="0"/>
              <a:t>techno</a:t>
            </a:r>
            <a:r>
              <a:rPr lang="de-DE" sz="2000" dirty="0" smtClean="0"/>
              <a:t>)</a:t>
            </a:r>
          </a:p>
          <a:p>
            <a:r>
              <a:rPr lang="de-DE" sz="2000" dirty="0"/>
              <a:t>Kunstkantine </a:t>
            </a:r>
            <a:r>
              <a:rPr lang="de-DE" sz="2000" dirty="0" smtClean="0"/>
              <a:t>(</a:t>
            </a:r>
            <a:r>
              <a:rPr lang="de-DE" sz="2000" dirty="0" err="1" smtClean="0"/>
              <a:t>Electro</a:t>
            </a:r>
            <a:r>
              <a:rPr lang="de-DE" sz="2000" dirty="0"/>
              <a:t>, </a:t>
            </a:r>
            <a:r>
              <a:rPr lang="de-DE" sz="2000" dirty="0" err="1"/>
              <a:t>house</a:t>
            </a:r>
            <a:r>
              <a:rPr lang="de-DE" sz="2000" dirty="0"/>
              <a:t>, </a:t>
            </a:r>
            <a:r>
              <a:rPr lang="de-DE" sz="2000" dirty="0" err="1"/>
              <a:t>techno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Datsche (House)</a:t>
            </a:r>
          </a:p>
          <a:p>
            <a:r>
              <a:rPr lang="de-DE" sz="2000" dirty="0" smtClean="0"/>
              <a:t>Geheimclub (</a:t>
            </a:r>
            <a:r>
              <a:rPr lang="de-DE" sz="2000" dirty="0"/>
              <a:t>T</a:t>
            </a:r>
            <a:r>
              <a:rPr lang="de-DE" sz="2000" dirty="0" smtClean="0"/>
              <a:t>echno, </a:t>
            </a:r>
            <a:r>
              <a:rPr lang="de-DE" sz="2000" dirty="0" err="1" smtClean="0"/>
              <a:t>DnB</a:t>
            </a:r>
            <a:r>
              <a:rPr lang="de-DE" sz="2000" dirty="0" smtClean="0"/>
              <a:t>) </a:t>
            </a:r>
          </a:p>
          <a:p>
            <a:r>
              <a:rPr lang="de-DE" sz="2000" dirty="0" smtClean="0"/>
              <a:t>Prinz Club (</a:t>
            </a:r>
            <a:r>
              <a:rPr lang="de-DE" sz="2000" dirty="0" err="1" smtClean="0"/>
              <a:t>HipHop</a:t>
            </a:r>
            <a:r>
              <a:rPr lang="de-DE" sz="2000" dirty="0" smtClean="0"/>
              <a:t>, Pop)</a:t>
            </a:r>
          </a:p>
          <a:p>
            <a:r>
              <a:rPr lang="de-DE" sz="2000" dirty="0" smtClean="0"/>
              <a:t>Buttergasse (</a:t>
            </a:r>
            <a:r>
              <a:rPr lang="de-DE" sz="2000" dirty="0" err="1" smtClean="0"/>
              <a:t>HipHop</a:t>
            </a:r>
            <a:r>
              <a:rPr lang="de-DE" sz="2000" dirty="0" smtClean="0"/>
              <a:t>, Pop)</a:t>
            </a:r>
          </a:p>
          <a:p>
            <a:r>
              <a:rPr lang="de-DE" sz="2000" dirty="0" smtClean="0"/>
              <a:t>Ellen Noir (</a:t>
            </a:r>
            <a:r>
              <a:rPr lang="de-DE" sz="2000" dirty="0" err="1" smtClean="0"/>
              <a:t>Electro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Downtown </a:t>
            </a:r>
            <a:r>
              <a:rPr lang="de-DE" sz="2000" dirty="0"/>
              <a:t>(</a:t>
            </a:r>
            <a:r>
              <a:rPr lang="de-DE" sz="2000" dirty="0" err="1"/>
              <a:t>HipHop</a:t>
            </a:r>
            <a:r>
              <a:rPr lang="de-DE" sz="2000" dirty="0"/>
              <a:t>, Pop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Boys‘n‘beats</a:t>
            </a:r>
            <a:r>
              <a:rPr lang="de-DE" sz="2000" dirty="0" smtClean="0"/>
              <a:t> (Pop) </a:t>
            </a:r>
          </a:p>
          <a:p>
            <a:r>
              <a:rPr lang="de-DE" sz="2000" dirty="0" smtClean="0"/>
              <a:t>Festung Mark (all </a:t>
            </a:r>
            <a:r>
              <a:rPr lang="de-DE" sz="2000" dirty="0" err="1" smtClean="0"/>
              <a:t>genres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Factory (all </a:t>
            </a:r>
            <a:r>
              <a:rPr lang="de-DE" sz="2000" dirty="0" err="1" smtClean="0"/>
              <a:t>genres</a:t>
            </a:r>
            <a:r>
              <a:rPr lang="de-DE" sz="2000" dirty="0" smtClean="0"/>
              <a:t>)</a:t>
            </a:r>
          </a:p>
          <a:p>
            <a:r>
              <a:rPr lang="de-DE" sz="2000" dirty="0" err="1" smtClean="0"/>
              <a:t>Montego</a:t>
            </a:r>
            <a:r>
              <a:rPr lang="de-DE" sz="2000" dirty="0" smtClean="0"/>
              <a:t> Beach Bar (all </a:t>
            </a:r>
            <a:r>
              <a:rPr lang="de-DE" sz="2000" dirty="0" err="1" smtClean="0"/>
              <a:t>genres</a:t>
            </a:r>
            <a:r>
              <a:rPr lang="de-DE" sz="2000" dirty="0" smtClean="0"/>
              <a:t>, </a:t>
            </a:r>
            <a:r>
              <a:rPr lang="de-DE" sz="2000" dirty="0" err="1" smtClean="0"/>
              <a:t>reggaeton</a:t>
            </a:r>
            <a:r>
              <a:rPr lang="de-DE" sz="2000" dirty="0" smtClean="0"/>
              <a:t>, </a:t>
            </a:r>
            <a:r>
              <a:rPr lang="de-DE" sz="2000" dirty="0" err="1" smtClean="0"/>
              <a:t>pop</a:t>
            </a:r>
            <a:r>
              <a:rPr lang="de-DE" sz="2000" dirty="0" smtClean="0"/>
              <a:t>)</a:t>
            </a:r>
            <a:endParaRPr lang="de-DE" sz="36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0" y="2280010"/>
            <a:ext cx="3859404" cy="28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Typical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must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sees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309" y="1599316"/>
            <a:ext cx="4201674" cy="4159754"/>
          </a:xfrm>
        </p:spPr>
        <p:txBody>
          <a:bodyPr>
            <a:normAutofit/>
          </a:bodyPr>
          <a:lstStyle/>
          <a:p>
            <a:r>
              <a:rPr lang="de-DE" sz="2100" dirty="0" smtClean="0"/>
              <a:t>Magdeburger Dom</a:t>
            </a:r>
          </a:p>
          <a:p>
            <a:r>
              <a:rPr lang="de-DE" sz="2100" dirty="0" smtClean="0"/>
              <a:t>Domplatz</a:t>
            </a:r>
          </a:p>
          <a:p>
            <a:r>
              <a:rPr lang="de-DE" sz="2100" dirty="0" smtClean="0"/>
              <a:t>Landtag</a:t>
            </a:r>
          </a:p>
          <a:p>
            <a:r>
              <a:rPr lang="de-DE" sz="2100" dirty="0" smtClean="0"/>
              <a:t>Hundertwasser Haus </a:t>
            </a:r>
          </a:p>
          <a:p>
            <a:r>
              <a:rPr lang="de-DE" sz="2100" dirty="0" smtClean="0"/>
              <a:t>Rathaus</a:t>
            </a:r>
          </a:p>
          <a:p>
            <a:r>
              <a:rPr lang="de-DE" sz="2100" dirty="0" err="1" smtClean="0"/>
              <a:t>Hasselbachplatz</a:t>
            </a:r>
            <a:endParaRPr lang="de-DE" sz="2100" dirty="0" smtClean="0"/>
          </a:p>
          <a:p>
            <a:r>
              <a:rPr lang="de-DE" sz="2100" dirty="0" smtClean="0"/>
              <a:t>Kloster unser Lieben Frauen</a:t>
            </a:r>
          </a:p>
          <a:p>
            <a:r>
              <a:rPr lang="de-DE" sz="2100" dirty="0" smtClean="0"/>
              <a:t>Johanniskirche</a:t>
            </a:r>
          </a:p>
          <a:p>
            <a:r>
              <a:rPr lang="de-DE" sz="2100" dirty="0" smtClean="0"/>
              <a:t>Hubbrücke </a:t>
            </a:r>
          </a:p>
          <a:p>
            <a:r>
              <a:rPr lang="de-DE" sz="2100" dirty="0" smtClean="0"/>
              <a:t>Sternbrücke </a:t>
            </a:r>
          </a:p>
          <a:p>
            <a:endParaRPr lang="de-DE" sz="2100" dirty="0" smtClean="0"/>
          </a:p>
          <a:p>
            <a:endParaRPr lang="de-DE" sz="2100" dirty="0" smtClean="0"/>
          </a:p>
          <a:p>
            <a:endParaRPr lang="de-DE" sz="21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F7CD1FD-4718-471F-891B-BB8EB6883BD5}"/>
              </a:ext>
            </a:extLst>
          </p:cNvPr>
          <p:cNvSpPr txBox="1">
            <a:spLocks/>
          </p:cNvSpPr>
          <p:nvPr/>
        </p:nvSpPr>
        <p:spPr>
          <a:xfrm>
            <a:off x="5307451" y="6054063"/>
            <a:ext cx="4774321" cy="469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/>
              <a:t>…so </a:t>
            </a:r>
            <a:r>
              <a:rPr lang="de-DE" sz="1600" b="1" dirty="0" err="1"/>
              <a:t>much</a:t>
            </a:r>
            <a:r>
              <a:rPr lang="de-DE" sz="1600" b="1" dirty="0"/>
              <a:t> </a:t>
            </a:r>
            <a:r>
              <a:rPr lang="de-DE" sz="1600" b="1" dirty="0" err="1"/>
              <a:t>more</a:t>
            </a:r>
            <a:r>
              <a:rPr lang="de-DE" sz="1600" b="1" dirty="0"/>
              <a:t>, </a:t>
            </a:r>
            <a:r>
              <a:rPr lang="de-DE" sz="1600" b="1" dirty="0" err="1"/>
              <a:t>buy</a:t>
            </a:r>
            <a:r>
              <a:rPr lang="de-DE" sz="1600" b="1" dirty="0"/>
              <a:t> a </a:t>
            </a:r>
            <a:r>
              <a:rPr lang="de-DE" sz="1600" b="1" dirty="0" err="1"/>
              <a:t>book</a:t>
            </a:r>
            <a:r>
              <a:rPr lang="de-DE" sz="1600" b="1" dirty="0"/>
              <a:t> </a:t>
            </a:r>
            <a:r>
              <a:rPr lang="de-DE" sz="1600" b="1" dirty="0" err="1"/>
              <a:t>guide</a:t>
            </a:r>
            <a:r>
              <a:rPr lang="de-DE" sz="1600" b="1" dirty="0"/>
              <a:t> and </a:t>
            </a:r>
            <a:r>
              <a:rPr lang="de-DE" sz="1600" b="1" dirty="0" err="1"/>
              <a:t>explore</a:t>
            </a:r>
            <a:r>
              <a:rPr lang="de-DE" sz="1600" b="1" dirty="0"/>
              <a:t>! </a:t>
            </a:r>
            <a:endParaRPr lang="en-US" sz="1600" b="1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18" y="1455741"/>
            <a:ext cx="2408476" cy="1602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9" y="2529148"/>
            <a:ext cx="1907486" cy="2543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86" y="4072530"/>
            <a:ext cx="2797719" cy="20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</a:t>
            </a:r>
            <a:r>
              <a:rPr lang="de-DE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typical</a:t>
            </a:r>
            <a:r>
              <a:rPr lang="de-DE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must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sees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308" y="1599316"/>
            <a:ext cx="6352692" cy="4494556"/>
          </a:xfrm>
        </p:spPr>
        <p:txBody>
          <a:bodyPr>
            <a:normAutofit lnSpcReduction="10000"/>
          </a:bodyPr>
          <a:lstStyle/>
          <a:p>
            <a:r>
              <a:rPr lang="de-DE" sz="2100" dirty="0" smtClean="0"/>
              <a:t>Otto Richter Straße </a:t>
            </a:r>
          </a:p>
          <a:p>
            <a:r>
              <a:rPr lang="de-DE" sz="2100" dirty="0" smtClean="0"/>
              <a:t>Roof Tops </a:t>
            </a:r>
          </a:p>
          <a:p>
            <a:r>
              <a:rPr lang="de-DE" sz="2100" dirty="0" smtClean="0"/>
              <a:t>Moritzhof in Neustadt </a:t>
            </a:r>
          </a:p>
          <a:p>
            <a:r>
              <a:rPr lang="de-DE" sz="2100" dirty="0" smtClean="0"/>
              <a:t>Feuerwache in </a:t>
            </a:r>
            <a:r>
              <a:rPr lang="de-DE" sz="2100" dirty="0" err="1" smtClean="0"/>
              <a:t>Sudenburg</a:t>
            </a:r>
            <a:endParaRPr lang="de-DE" sz="2100" dirty="0" smtClean="0"/>
          </a:p>
          <a:p>
            <a:r>
              <a:rPr lang="de-DE" sz="2100" dirty="0" smtClean="0"/>
              <a:t>Albin Mueller Turm (</a:t>
            </a:r>
            <a:r>
              <a:rPr lang="de-DE" sz="2100" dirty="0" err="1" smtClean="0"/>
              <a:t>great</a:t>
            </a:r>
            <a:r>
              <a:rPr lang="de-DE" sz="2100" dirty="0" smtClean="0"/>
              <a:t> </a:t>
            </a:r>
            <a:r>
              <a:rPr lang="de-DE" sz="2100" dirty="0" err="1" smtClean="0"/>
              <a:t>view</a:t>
            </a:r>
            <a:r>
              <a:rPr lang="de-DE" sz="2100" dirty="0" smtClean="0"/>
              <a:t>!)</a:t>
            </a:r>
          </a:p>
          <a:p>
            <a:r>
              <a:rPr lang="de-DE" sz="2100" dirty="0" smtClean="0"/>
              <a:t>Elbtreppen </a:t>
            </a:r>
          </a:p>
          <a:p>
            <a:r>
              <a:rPr lang="de-DE" sz="2100" dirty="0" smtClean="0"/>
              <a:t>Südspitze Stadtpark </a:t>
            </a:r>
          </a:p>
          <a:p>
            <a:r>
              <a:rPr lang="de-DE" sz="2100" dirty="0" err="1" smtClean="0"/>
              <a:t>Buckau</a:t>
            </a:r>
            <a:r>
              <a:rPr lang="de-DE" sz="2100" dirty="0" smtClean="0"/>
              <a:t> (Klosterbergestrasse)</a:t>
            </a:r>
          </a:p>
          <a:p>
            <a:r>
              <a:rPr lang="de-DE" sz="2100" dirty="0" smtClean="0"/>
              <a:t>Wissenschaftshafen </a:t>
            </a:r>
          </a:p>
          <a:p>
            <a:r>
              <a:rPr lang="de-DE" sz="2100" dirty="0" err="1" smtClean="0"/>
              <a:t>Amusement</a:t>
            </a:r>
            <a:r>
              <a:rPr lang="de-DE" sz="2100" dirty="0" smtClean="0"/>
              <a:t> Parks (spring </a:t>
            </a:r>
            <a:r>
              <a:rPr lang="de-DE" sz="2100" dirty="0" err="1" smtClean="0"/>
              <a:t>and</a:t>
            </a:r>
            <a:r>
              <a:rPr lang="de-DE" sz="2100" dirty="0" smtClean="0"/>
              <a:t> fall)</a:t>
            </a:r>
          </a:p>
          <a:p>
            <a:r>
              <a:rPr lang="de-DE" sz="2100" dirty="0" smtClean="0"/>
              <a:t>Intakt, </a:t>
            </a:r>
            <a:r>
              <a:rPr lang="de-DE" sz="2100" dirty="0" err="1" smtClean="0"/>
              <a:t>Platz.machen</a:t>
            </a:r>
            <a:r>
              <a:rPr lang="de-DE" sz="2100" dirty="0" smtClean="0"/>
              <a:t>, Werk4, Schauwerk. (open </a:t>
            </a:r>
            <a:r>
              <a:rPr lang="de-DE" sz="2100" dirty="0" err="1" smtClean="0"/>
              <a:t>spaces</a:t>
            </a:r>
            <a:r>
              <a:rPr lang="de-DE" sz="2100" dirty="0" smtClean="0"/>
              <a:t>)</a:t>
            </a:r>
          </a:p>
          <a:p>
            <a:endParaRPr lang="de-DE" sz="2100" dirty="0" smtClean="0"/>
          </a:p>
          <a:p>
            <a:endParaRPr lang="de-DE" sz="2100" dirty="0" smtClean="0"/>
          </a:p>
          <a:p>
            <a:endParaRPr lang="de-DE" sz="21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14932" y="2364849"/>
            <a:ext cx="1451839" cy="2947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" y="1344250"/>
            <a:ext cx="3605527" cy="2019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8" y="4457205"/>
            <a:ext cx="2475323" cy="185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5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Parks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670" y="1527528"/>
            <a:ext cx="5988659" cy="44914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85" y="1527528"/>
            <a:ext cx="3687215" cy="4637972"/>
          </a:xfrm>
        </p:spPr>
        <p:txBody>
          <a:bodyPr>
            <a:normAutofit fontScale="92500" lnSpcReduction="20000"/>
          </a:bodyPr>
          <a:lstStyle/>
          <a:p>
            <a:r>
              <a:rPr lang="de-DE" sz="2900" dirty="0" smtClean="0"/>
              <a:t>Stadtpark / </a:t>
            </a:r>
            <a:r>
              <a:rPr lang="de-DE" sz="2900" dirty="0" err="1" smtClean="0"/>
              <a:t>Rotehorn</a:t>
            </a:r>
            <a:r>
              <a:rPr lang="de-DE" sz="2900" dirty="0"/>
              <a:t> </a:t>
            </a:r>
            <a:r>
              <a:rPr lang="de-DE" sz="2900" dirty="0" smtClean="0"/>
              <a:t>Park</a:t>
            </a:r>
          </a:p>
          <a:p>
            <a:r>
              <a:rPr lang="de-DE" sz="2900" dirty="0" smtClean="0"/>
              <a:t>Elbauenpark</a:t>
            </a:r>
          </a:p>
          <a:p>
            <a:r>
              <a:rPr lang="de-DE" sz="2900" dirty="0" smtClean="0"/>
              <a:t>Glacis Park </a:t>
            </a:r>
          </a:p>
          <a:p>
            <a:r>
              <a:rPr lang="de-DE" sz="2900" dirty="0" smtClean="0"/>
              <a:t>Klosterbergegarten</a:t>
            </a:r>
          </a:p>
          <a:p>
            <a:r>
              <a:rPr lang="de-DE" sz="2900" dirty="0" err="1" smtClean="0"/>
              <a:t>Nordpark</a:t>
            </a:r>
            <a:r>
              <a:rPr lang="de-DE" sz="2900" dirty="0" smtClean="0"/>
              <a:t> </a:t>
            </a:r>
          </a:p>
          <a:p>
            <a:r>
              <a:rPr lang="de-DE" sz="2900" dirty="0" smtClean="0"/>
              <a:t>Herrenkrug </a:t>
            </a:r>
          </a:p>
          <a:p>
            <a:r>
              <a:rPr lang="de-DE" sz="2900" dirty="0" err="1" smtClean="0"/>
              <a:t>Cemetries</a:t>
            </a:r>
            <a:r>
              <a:rPr lang="de-DE" sz="2900" dirty="0" smtClean="0"/>
              <a:t> </a:t>
            </a:r>
          </a:p>
          <a:p>
            <a:pPr marL="0" indent="0">
              <a:buNone/>
            </a:pPr>
            <a:endParaRPr lang="de-DE" sz="2900" dirty="0" smtClean="0"/>
          </a:p>
          <a:p>
            <a:pPr marL="0" indent="0">
              <a:buNone/>
            </a:pPr>
            <a:r>
              <a:rPr lang="de-DE" sz="2900" dirty="0" smtClean="0"/>
              <a:t>Florapark, Bördepark </a:t>
            </a:r>
          </a:p>
          <a:p>
            <a:pPr marL="0" indent="0">
              <a:buNone/>
            </a:pPr>
            <a:r>
              <a:rPr lang="de-DE" sz="2900" dirty="0" smtClean="0">
                <a:sym typeface="Wingdings" panose="05000000000000000000" pitchFamily="2" charset="2"/>
              </a:rPr>
              <a:t> </a:t>
            </a:r>
            <a:r>
              <a:rPr lang="de-DE" sz="2900" dirty="0" err="1" smtClean="0">
                <a:sym typeface="Wingdings" panose="05000000000000000000" pitchFamily="2" charset="2"/>
              </a:rPr>
              <a:t>no</a:t>
            </a:r>
            <a:r>
              <a:rPr lang="de-DE" sz="2900" dirty="0" smtClean="0">
                <a:sym typeface="Wingdings" panose="05000000000000000000" pitchFamily="2" charset="2"/>
              </a:rPr>
              <a:t> </a:t>
            </a:r>
            <a:r>
              <a:rPr lang="de-DE" sz="2900" dirty="0" err="1" smtClean="0">
                <a:sym typeface="Wingdings" panose="05000000000000000000" pitchFamily="2" charset="2"/>
              </a:rPr>
              <a:t>parks</a:t>
            </a:r>
            <a:r>
              <a:rPr lang="de-DE" sz="2900" dirty="0" smtClean="0">
                <a:sym typeface="Wingdings" panose="05000000000000000000" pitchFamily="2" charset="2"/>
              </a:rPr>
              <a:t>!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04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Lakes</a:t>
            </a:r>
            <a:r>
              <a:rPr lang="de-DE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309" y="1293813"/>
            <a:ext cx="5876444" cy="4943475"/>
          </a:xfrm>
        </p:spPr>
        <p:txBody>
          <a:bodyPr>
            <a:normAutofit/>
          </a:bodyPr>
          <a:lstStyle/>
          <a:p>
            <a:r>
              <a:rPr lang="de-DE" sz="2400" dirty="0"/>
              <a:t>Neustädter </a:t>
            </a:r>
            <a:r>
              <a:rPr lang="de-DE" sz="2400" dirty="0" smtClean="0"/>
              <a:t>See</a:t>
            </a:r>
          </a:p>
          <a:p>
            <a:r>
              <a:rPr lang="de-DE" sz="2400" dirty="0" err="1" smtClean="0"/>
              <a:t>Barleber</a:t>
            </a:r>
            <a:r>
              <a:rPr lang="de-DE" sz="2400" dirty="0" smtClean="0"/>
              <a:t> See (I </a:t>
            </a:r>
            <a:r>
              <a:rPr lang="de-DE" sz="2400" dirty="0" err="1" smtClean="0"/>
              <a:t>and</a:t>
            </a:r>
            <a:r>
              <a:rPr lang="de-DE" sz="2400" dirty="0" smtClean="0"/>
              <a:t> II) </a:t>
            </a:r>
          </a:p>
          <a:p>
            <a:r>
              <a:rPr lang="de-DE" sz="2400" dirty="0" err="1" smtClean="0"/>
              <a:t>Salbker</a:t>
            </a:r>
            <a:r>
              <a:rPr lang="de-DE" sz="2400" dirty="0" smtClean="0"/>
              <a:t> See</a:t>
            </a:r>
          </a:p>
          <a:p>
            <a:r>
              <a:rPr lang="de-DE" sz="2400" dirty="0" err="1" smtClean="0"/>
              <a:t>Jersleber</a:t>
            </a:r>
            <a:r>
              <a:rPr lang="de-DE" sz="2400" dirty="0" smtClean="0"/>
              <a:t> See</a:t>
            </a:r>
          </a:p>
          <a:p>
            <a:r>
              <a:rPr lang="de-DE" sz="2400" b="1" dirty="0" err="1" smtClean="0"/>
              <a:t>Around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Gommern</a:t>
            </a:r>
            <a:r>
              <a:rPr lang="de-DE" sz="2400" dirty="0" smtClean="0"/>
              <a:t>:</a:t>
            </a:r>
          </a:p>
          <a:p>
            <a:pPr lvl="1"/>
            <a:r>
              <a:rPr lang="de-DE" sz="2000" dirty="0" smtClean="0"/>
              <a:t>AWG See I-III</a:t>
            </a:r>
          </a:p>
          <a:p>
            <a:pPr lvl="1"/>
            <a:r>
              <a:rPr lang="de-DE" sz="2000" dirty="0" smtClean="0"/>
              <a:t>Silbersee</a:t>
            </a:r>
          </a:p>
          <a:p>
            <a:pPr lvl="1"/>
            <a:r>
              <a:rPr lang="de-DE" sz="2000" dirty="0" err="1" smtClean="0"/>
              <a:t>Gruener</a:t>
            </a:r>
            <a:r>
              <a:rPr lang="de-DE" sz="2000" dirty="0" smtClean="0"/>
              <a:t> Waldsee</a:t>
            </a:r>
          </a:p>
          <a:p>
            <a:pPr lvl="1"/>
            <a:r>
              <a:rPr lang="de-DE" sz="2000" dirty="0" err="1" smtClean="0"/>
              <a:t>Kulksee</a:t>
            </a:r>
            <a:endParaRPr lang="de-DE" sz="2000" dirty="0" smtClean="0"/>
          </a:p>
          <a:p>
            <a:endParaRPr lang="de-DE" sz="2400" dirty="0"/>
          </a:p>
          <a:p>
            <a:r>
              <a:rPr lang="de-DE" sz="2400" dirty="0" smtClean="0"/>
              <a:t>Do not </a:t>
            </a:r>
            <a:r>
              <a:rPr lang="de-DE" sz="2400" dirty="0" err="1" smtClean="0"/>
              <a:t>swim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Elbe!</a:t>
            </a:r>
            <a:endParaRPr lang="de-DE" sz="2400" dirty="0"/>
          </a:p>
          <a:p>
            <a:pPr marL="0" indent="0">
              <a:buNone/>
            </a:pPr>
            <a:endParaRPr lang="de-DE" sz="29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98" y="3253169"/>
            <a:ext cx="2238089" cy="2984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1" y="1489910"/>
            <a:ext cx="2791309" cy="209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18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188170" y="471760"/>
            <a:ext cx="6994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Arts, Architecture and Museums</a:t>
            </a:r>
            <a:endParaRPr lang="en-US"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503" y="1632997"/>
            <a:ext cx="5976250" cy="446087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err="1"/>
              <a:t>Kulturhistorisches</a:t>
            </a:r>
            <a:r>
              <a:rPr lang="en-US" sz="2400" dirty="0"/>
              <a:t> Museum</a:t>
            </a:r>
          </a:p>
          <a:p>
            <a:r>
              <a:rPr lang="en-US" sz="2400" dirty="0" err="1"/>
              <a:t>Dommuseum</a:t>
            </a:r>
            <a:r>
              <a:rPr lang="en-US" sz="2400" dirty="0"/>
              <a:t> </a:t>
            </a:r>
            <a:r>
              <a:rPr lang="en-US" sz="2400" dirty="0" err="1"/>
              <a:t>Ottonianum</a:t>
            </a:r>
            <a:endParaRPr lang="en-US" sz="2400" dirty="0"/>
          </a:p>
          <a:p>
            <a:r>
              <a:rPr lang="en-US" sz="2400" dirty="0" err="1"/>
              <a:t>Jahrtausendturm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</a:t>
            </a:r>
            <a:r>
              <a:rPr lang="en-US" sz="2400" dirty="0" err="1"/>
              <a:t>Elbauenpark</a:t>
            </a:r>
            <a:endParaRPr lang="en-US" sz="2400" dirty="0"/>
          </a:p>
          <a:p>
            <a:r>
              <a:rPr lang="en-US" sz="2400" dirty="0" err="1" smtClean="0"/>
              <a:t>Kloster</a:t>
            </a:r>
            <a:r>
              <a:rPr lang="en-US" sz="2400" dirty="0" smtClean="0"/>
              <a:t> </a:t>
            </a:r>
            <a:r>
              <a:rPr lang="en-US" sz="2400" dirty="0"/>
              <a:t>U</a:t>
            </a:r>
            <a:r>
              <a:rPr lang="en-US" sz="2400" dirty="0" smtClean="0"/>
              <a:t>nser </a:t>
            </a:r>
            <a:r>
              <a:rPr lang="en-US" sz="2400" dirty="0" err="1" smtClean="0"/>
              <a:t>Lieben</a:t>
            </a:r>
            <a:r>
              <a:rPr lang="en-US" sz="2400" dirty="0" smtClean="0"/>
              <a:t> Frauen Art Museum </a:t>
            </a:r>
          </a:p>
          <a:p>
            <a:r>
              <a:rPr lang="en-US" sz="2400" dirty="0" smtClean="0"/>
              <a:t>Tour around individual districts (by </a:t>
            </a:r>
            <a:r>
              <a:rPr lang="en-US" sz="2400" dirty="0" err="1" smtClean="0"/>
              <a:t>Feuerwache</a:t>
            </a:r>
            <a:r>
              <a:rPr lang="en-US" sz="2400" dirty="0" smtClean="0"/>
              <a:t>)</a:t>
            </a:r>
          </a:p>
          <a:p>
            <a:r>
              <a:rPr lang="de-DE" sz="2400" dirty="0" smtClean="0"/>
              <a:t>Gedenkstätte </a:t>
            </a:r>
            <a:r>
              <a:rPr lang="de-DE" sz="2400" dirty="0"/>
              <a:t>für die Opfer politischer Gewalt</a:t>
            </a:r>
            <a:r>
              <a:rPr lang="en-US" sz="2400" dirty="0" smtClean="0"/>
              <a:t> am </a:t>
            </a:r>
            <a:r>
              <a:rPr lang="en-US" sz="2400" dirty="0" err="1" smtClean="0"/>
              <a:t>Moritzplatz</a:t>
            </a:r>
            <a:endParaRPr lang="en-US" sz="2400" dirty="0" smtClean="0"/>
          </a:p>
          <a:p>
            <a:r>
              <a:rPr lang="en-US" sz="2400" dirty="0" err="1"/>
              <a:t>Ravelin</a:t>
            </a:r>
            <a:r>
              <a:rPr lang="en-US" sz="2400" dirty="0"/>
              <a:t> </a:t>
            </a:r>
            <a:r>
              <a:rPr lang="en-US" sz="2400" dirty="0" err="1"/>
              <a:t>Festung</a:t>
            </a:r>
            <a:endParaRPr lang="en-US" sz="2400" dirty="0"/>
          </a:p>
          <a:p>
            <a:r>
              <a:rPr lang="en-US" sz="2400" dirty="0" smtClean="0"/>
              <a:t>Gr</a:t>
            </a:r>
            <a:r>
              <a:rPr lang="de-DE" sz="2400" dirty="0" err="1" smtClean="0"/>
              <a:t>ue</a:t>
            </a:r>
            <a:r>
              <a:rPr lang="en-US" sz="2400" dirty="0" err="1" smtClean="0"/>
              <a:t>nderzeit</a:t>
            </a:r>
            <a:r>
              <a:rPr lang="en-US" sz="2400" dirty="0" smtClean="0"/>
              <a:t> Architecture: around </a:t>
            </a:r>
            <a:r>
              <a:rPr lang="en-US" sz="2400" dirty="0" err="1" smtClean="0"/>
              <a:t>Hasselbachplatz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Bauhaus Architecture Exhibition </a:t>
            </a:r>
          </a:p>
          <a:p>
            <a:r>
              <a:rPr lang="en-US" sz="2400" dirty="0" err="1"/>
              <a:t>Schauwerk</a:t>
            </a:r>
            <a:r>
              <a:rPr lang="en-US" sz="2400" dirty="0"/>
              <a:t>. </a:t>
            </a:r>
          </a:p>
          <a:p>
            <a:r>
              <a:rPr lang="en-US" sz="2400" dirty="0" smtClean="0"/>
              <a:t>Werk4: Q.-Hof </a:t>
            </a:r>
            <a:r>
              <a:rPr lang="de-DE" sz="2400" dirty="0" smtClean="0"/>
              <a:t> 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" y="473336"/>
            <a:ext cx="2268140" cy="3024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94" y="2298996"/>
            <a:ext cx="2143290" cy="2857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7" b="21341"/>
          <a:stretch/>
        </p:blipFill>
        <p:spPr>
          <a:xfrm>
            <a:off x="544923" y="4529620"/>
            <a:ext cx="1958153" cy="17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19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188170" y="471760"/>
            <a:ext cx="6994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Theatres and Music</a:t>
            </a:r>
            <a:endParaRPr lang="en-US"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503" y="1632997"/>
            <a:ext cx="5976250" cy="44608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Opera House </a:t>
            </a:r>
          </a:p>
          <a:p>
            <a:r>
              <a:rPr lang="en-US" dirty="0" err="1" smtClean="0"/>
              <a:t>Schauspielhaus</a:t>
            </a:r>
            <a:r>
              <a:rPr lang="en-US" dirty="0" smtClean="0"/>
              <a:t> and Theater</a:t>
            </a:r>
          </a:p>
          <a:p>
            <a:r>
              <a:rPr lang="en-US" dirty="0" smtClean="0"/>
              <a:t>Theater an der Angel</a:t>
            </a:r>
          </a:p>
          <a:p>
            <a:r>
              <a:rPr lang="en-US" dirty="0" err="1" smtClean="0"/>
              <a:t>Kammerspiele</a:t>
            </a:r>
            <a:r>
              <a:rPr lang="en-US" dirty="0" smtClean="0"/>
              <a:t> </a:t>
            </a:r>
            <a:r>
              <a:rPr lang="en-US" sz="2200" dirty="0" smtClean="0"/>
              <a:t>(“</a:t>
            </a:r>
            <a:r>
              <a:rPr lang="en-US" sz="2200" dirty="0" err="1" smtClean="0"/>
              <a:t>Olvenstedt</a:t>
            </a:r>
            <a:r>
              <a:rPr lang="en-US" sz="2200" dirty="0" smtClean="0"/>
              <a:t> </a:t>
            </a:r>
            <a:r>
              <a:rPr lang="en-US" sz="2200" dirty="0" err="1" smtClean="0"/>
              <a:t>probiert’s</a:t>
            </a:r>
            <a:r>
              <a:rPr lang="en-US" sz="2200" dirty="0" smtClean="0"/>
              <a:t>”)</a:t>
            </a:r>
          </a:p>
          <a:p>
            <a:r>
              <a:rPr lang="en-US" dirty="0" err="1" smtClean="0"/>
              <a:t>Puppentheater</a:t>
            </a:r>
            <a:r>
              <a:rPr lang="en-US" dirty="0" smtClean="0"/>
              <a:t> </a:t>
            </a:r>
            <a:r>
              <a:rPr lang="en-US" dirty="0" err="1" smtClean="0"/>
              <a:t>Buckau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Kabarett</a:t>
            </a:r>
            <a:r>
              <a:rPr lang="en-US" dirty="0" smtClean="0"/>
              <a:t> </a:t>
            </a:r>
            <a:r>
              <a:rPr lang="en-US" sz="2600" dirty="0" smtClean="0"/>
              <a:t>“</a:t>
            </a:r>
            <a:r>
              <a:rPr lang="en-US" sz="2600" dirty="0" err="1" smtClean="0"/>
              <a:t>Hengstmann</a:t>
            </a:r>
            <a:r>
              <a:rPr lang="en-US" sz="2600" dirty="0" smtClean="0"/>
              <a:t>” or “</a:t>
            </a:r>
            <a:r>
              <a:rPr lang="en-US" sz="2600" dirty="0" err="1" smtClean="0"/>
              <a:t>Zwickmuehle</a:t>
            </a:r>
            <a:r>
              <a:rPr lang="en-US" sz="2600" dirty="0" smtClean="0"/>
              <a:t>”</a:t>
            </a:r>
          </a:p>
          <a:p>
            <a:r>
              <a:rPr lang="en-US" dirty="0" err="1" smtClean="0"/>
              <a:t>InTakt</a:t>
            </a:r>
            <a:r>
              <a:rPr lang="en-US" dirty="0" smtClean="0"/>
              <a:t> </a:t>
            </a:r>
            <a:r>
              <a:rPr lang="de-DE" dirty="0" smtClean="0"/>
              <a:t> </a:t>
            </a:r>
          </a:p>
          <a:p>
            <a:r>
              <a:rPr lang="en-US" dirty="0" err="1" smtClean="0"/>
              <a:t>Festung</a:t>
            </a:r>
            <a:r>
              <a:rPr lang="en-US" dirty="0" smtClean="0"/>
              <a:t> Mark </a:t>
            </a:r>
          </a:p>
          <a:p>
            <a:r>
              <a:rPr lang="en-US" dirty="0" smtClean="0"/>
              <a:t>Factory (concerts)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3" y="1360656"/>
            <a:ext cx="3559794" cy="2669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12" y="3863434"/>
            <a:ext cx="3088303" cy="23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2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99" name="Google Shape;99;p2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4239941" y="402945"/>
            <a:ext cx="714859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Disclaimer</a:t>
            </a:r>
            <a:endParaRPr dirty="0"/>
          </a:p>
        </p:txBody>
      </p:sp>
      <p:sp>
        <p:nvSpPr>
          <p:cNvPr id="104" name="Google Shape;104;p2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4308472" y="2486545"/>
            <a:ext cx="6357900" cy="237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The tips, recommendations and advice in this presentation are based on our own experience/opinion. </a:t>
            </a:r>
            <a:r>
              <a:rPr lang="de-DE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de-D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indent="457200"/>
            <a:r>
              <a:rPr lang="de-D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371600" indent="457200"/>
            <a:endParaRPr lang="de-D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indent="457200"/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We do not want to give special ratings, but we want to provide a pleasant stay with all the beautiful aspects of 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Magdeburg,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especially away from the typical touristy spots.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4" y="1686230"/>
            <a:ext cx="3010828" cy="401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20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188170" y="471760"/>
            <a:ext cx="6994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Christmas in </a:t>
            </a:r>
            <a:r>
              <a:rPr lang="en-US" sz="32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Magdeburg </a:t>
            </a:r>
            <a:endParaRPr lang="en-US"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725" y="1744552"/>
            <a:ext cx="5791853" cy="2055132"/>
          </a:xfrm>
        </p:spPr>
        <p:txBody>
          <a:bodyPr>
            <a:normAutofit fontScale="77500" lnSpcReduction="20000"/>
          </a:bodyPr>
          <a:lstStyle/>
          <a:p>
            <a:r>
              <a:rPr lang="de-DE" sz="2800" dirty="0" smtClean="0"/>
              <a:t>Magdeburger Weihnachtsmarkt </a:t>
            </a:r>
          </a:p>
          <a:p>
            <a:r>
              <a:rPr lang="de-DE" sz="2800" dirty="0" err="1" smtClean="0"/>
              <a:t>Many</a:t>
            </a:r>
            <a:r>
              <a:rPr lang="de-DE" sz="2800" dirty="0" smtClean="0"/>
              <a:t> </a:t>
            </a:r>
            <a:r>
              <a:rPr lang="de-DE" sz="2800" dirty="0" err="1" smtClean="0"/>
              <a:t>small</a:t>
            </a:r>
            <a:r>
              <a:rPr lang="de-DE" sz="2800" dirty="0" smtClean="0"/>
              <a:t> </a:t>
            </a:r>
            <a:r>
              <a:rPr lang="de-DE" sz="2800" dirty="0" err="1" smtClean="0"/>
              <a:t>markets</a:t>
            </a:r>
            <a:r>
              <a:rPr lang="de-DE" sz="2800" dirty="0" smtClean="0"/>
              <a:t> </a:t>
            </a:r>
          </a:p>
          <a:p>
            <a:r>
              <a:rPr lang="de-DE" sz="2800" dirty="0" smtClean="0"/>
              <a:t>Magdeburg </a:t>
            </a:r>
            <a:r>
              <a:rPr lang="de-DE" sz="2800" dirty="0"/>
              <a:t>in Light</a:t>
            </a:r>
          </a:p>
          <a:p>
            <a:r>
              <a:rPr lang="de-DE" sz="2800" dirty="0" err="1" smtClean="0"/>
              <a:t>Ice</a:t>
            </a:r>
            <a:r>
              <a:rPr lang="de-DE" sz="2800" dirty="0" smtClean="0"/>
              <a:t> </a:t>
            </a:r>
            <a:r>
              <a:rPr lang="de-DE" sz="2800" dirty="0" err="1" smtClean="0"/>
              <a:t>Rinks</a:t>
            </a:r>
            <a:r>
              <a:rPr lang="de-DE" sz="2800" dirty="0" smtClean="0"/>
              <a:t> </a:t>
            </a:r>
            <a:r>
              <a:rPr lang="de-DE" sz="2800" dirty="0" err="1" smtClean="0"/>
              <a:t>around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City </a:t>
            </a:r>
          </a:p>
          <a:p>
            <a:r>
              <a:rPr lang="de-DE" sz="2800" dirty="0" smtClean="0"/>
              <a:t>Christmas </a:t>
            </a:r>
            <a:r>
              <a:rPr lang="de-DE" sz="2800" dirty="0" err="1" smtClean="0"/>
              <a:t>Markets</a:t>
            </a:r>
            <a:r>
              <a:rPr lang="de-DE" sz="2800" dirty="0" smtClean="0"/>
              <a:t> in </a:t>
            </a:r>
            <a:r>
              <a:rPr lang="de-DE" sz="2800" dirty="0" err="1" smtClean="0"/>
              <a:t>other</a:t>
            </a:r>
            <a:r>
              <a:rPr lang="de-DE" sz="2800" dirty="0" smtClean="0"/>
              <a:t> </a:t>
            </a:r>
            <a:r>
              <a:rPr lang="de-DE" sz="2800" dirty="0" err="1" smtClean="0"/>
              <a:t>cities</a:t>
            </a:r>
            <a:r>
              <a:rPr lang="de-DE" sz="2800" dirty="0" smtClean="0"/>
              <a:t>: Quedlinburg, Halle, Dresden, Leipzig, Wolfsburg, Hannover </a:t>
            </a:r>
            <a:endParaRPr lang="de-DE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0" y="3497641"/>
            <a:ext cx="3165838" cy="2229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2055846"/>
            <a:ext cx="3664268" cy="1832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13" y="4037002"/>
            <a:ext cx="5730240" cy="22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21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do and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tips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170" y="1632997"/>
            <a:ext cx="6003583" cy="44608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Get a Bike!</a:t>
            </a:r>
          </a:p>
          <a:p>
            <a:pPr lvl="1"/>
            <a:r>
              <a:rPr lang="en-US" sz="1800" dirty="0" smtClean="0"/>
              <a:t>It is way easier to get around with a bike, but public transport is also well established </a:t>
            </a:r>
          </a:p>
          <a:p>
            <a:r>
              <a:rPr lang="en-US" sz="2200" dirty="0" smtClean="0"/>
              <a:t>Get an accommodation not too far outside of the city center. Also rooms in the heart of Magdeburg are SUPER cheap. </a:t>
            </a:r>
          </a:p>
          <a:p>
            <a:r>
              <a:rPr lang="en-US" sz="2200" dirty="0" smtClean="0"/>
              <a:t>Connect with locals! </a:t>
            </a:r>
          </a:p>
          <a:p>
            <a:pPr lvl="1"/>
            <a:r>
              <a:rPr lang="en-US" sz="1800" dirty="0" smtClean="0"/>
              <a:t>They will show you around the best spots and take you to the most popular events </a:t>
            </a:r>
          </a:p>
          <a:p>
            <a:r>
              <a:rPr lang="en-US" sz="2200" dirty="0" smtClean="0"/>
              <a:t>Go outside and explore the nature! </a:t>
            </a:r>
          </a:p>
          <a:p>
            <a:pPr lvl="1"/>
            <a:r>
              <a:rPr lang="en-US" sz="1800" dirty="0" smtClean="0"/>
              <a:t>There are more outdoor than indoor activities in Magdeburg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" y="3307432"/>
            <a:ext cx="3898331" cy="2923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70" y="403734"/>
            <a:ext cx="2523143" cy="33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22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188170" y="471760"/>
            <a:ext cx="6994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The Harz</a:t>
            </a:r>
            <a:endParaRPr lang="en-US"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503" y="1632997"/>
            <a:ext cx="5976250" cy="44608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Brocken </a:t>
            </a:r>
          </a:p>
          <a:p>
            <a:r>
              <a:rPr lang="en-US" sz="2800" dirty="0" smtClean="0"/>
              <a:t>Go Hiking, Biking, Climbing</a:t>
            </a:r>
          </a:p>
          <a:p>
            <a:r>
              <a:rPr lang="en-US" sz="2800" dirty="0" smtClean="0"/>
              <a:t>Old and small towns and cities:</a:t>
            </a:r>
          </a:p>
          <a:p>
            <a:pPr lvl="1"/>
            <a:r>
              <a:rPr lang="en-US" sz="2400" dirty="0" err="1" smtClean="0"/>
              <a:t>Quedlinburg</a:t>
            </a:r>
            <a:endParaRPr lang="en-US" sz="2400" dirty="0" smtClean="0"/>
          </a:p>
          <a:p>
            <a:pPr lvl="1"/>
            <a:r>
              <a:rPr lang="en-US" sz="2400" dirty="0" err="1" smtClean="0"/>
              <a:t>Blankenburg</a:t>
            </a:r>
            <a:endParaRPr lang="en-US" sz="2400" dirty="0" smtClean="0"/>
          </a:p>
          <a:p>
            <a:pPr lvl="1"/>
            <a:r>
              <a:rPr lang="en-US" sz="2400" dirty="0" err="1" smtClean="0"/>
              <a:t>Wernigerode</a:t>
            </a:r>
            <a:r>
              <a:rPr lang="en-US" sz="2400" dirty="0" smtClean="0"/>
              <a:t> </a:t>
            </a:r>
          </a:p>
          <a:p>
            <a:r>
              <a:rPr lang="en-US" sz="2800" dirty="0" smtClean="0"/>
              <a:t>Go Skiing, Sledging or Snowboarding in Winter</a:t>
            </a:r>
          </a:p>
          <a:p>
            <a:r>
              <a:rPr lang="en-US" sz="2800" dirty="0" err="1" smtClean="0"/>
              <a:t>Bodetalsperre</a:t>
            </a:r>
            <a:r>
              <a:rPr lang="en-US" sz="2800" dirty="0" smtClean="0"/>
              <a:t> (</a:t>
            </a:r>
            <a:r>
              <a:rPr lang="en-US" sz="2800" dirty="0" err="1" smtClean="0"/>
              <a:t>Thale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32" y="1446606"/>
            <a:ext cx="2050131" cy="27335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84" y="3283762"/>
            <a:ext cx="2107583" cy="28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23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192524" y="443647"/>
            <a:ext cx="6994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Cities nearby to visit </a:t>
            </a:r>
            <a:endParaRPr lang="en-US"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55" y="1350330"/>
            <a:ext cx="2536745" cy="338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1" y="4008930"/>
            <a:ext cx="3045877" cy="22844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02183" y="1399691"/>
            <a:ext cx="58086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Halle (Saale)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Leipzig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Berlin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Potsdam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Erfurt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Kassel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Braunschweig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Wolfsburg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Hannover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Baltic Sea: Rostock, Stralsund and </a:t>
            </a:r>
            <a:r>
              <a:rPr lang="en-US" sz="2400" dirty="0" err="1" smtClean="0"/>
              <a:t>Ruegen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Hamburg </a:t>
            </a:r>
          </a:p>
        </p:txBody>
      </p:sp>
    </p:spTree>
    <p:extLst>
      <p:ext uri="{BB962C8B-B14F-4D97-AF65-F5344CB8AC3E}">
        <p14:creationId xmlns:p14="http://schemas.microsoft.com/office/powerpoint/2010/main" val="11641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24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>
                <a:latin typeface="Cambria" panose="02040503050406030204" pitchFamily="18" charset="0"/>
                <a:ea typeface="Cambria" panose="02040503050406030204" pitchFamily="18" charset="0"/>
              </a:rPr>
              <a:t>Public </a:t>
            </a:r>
            <a:r>
              <a:rPr lang="de-DE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transport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170" y="1401766"/>
            <a:ext cx="6340747" cy="49466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  <a:p>
            <a:r>
              <a:rPr lang="de-DE" sz="2400" dirty="0" err="1" smtClean="0"/>
              <a:t>Students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a </a:t>
            </a:r>
            <a:r>
              <a:rPr lang="de-DE" sz="2400" dirty="0" err="1" smtClean="0"/>
              <a:t>semester</a:t>
            </a:r>
            <a:r>
              <a:rPr lang="de-DE" sz="2400" dirty="0" smtClean="0"/>
              <a:t> ticket </a:t>
            </a:r>
            <a:r>
              <a:rPr lang="de-DE" sz="2400" dirty="0" err="1" smtClean="0"/>
              <a:t>included</a:t>
            </a:r>
            <a:r>
              <a:rPr lang="de-DE" sz="2400" dirty="0" smtClean="0"/>
              <a:t> in </a:t>
            </a:r>
            <a:r>
              <a:rPr lang="de-DE" sz="2400" dirty="0" err="1" smtClean="0"/>
              <a:t>their</a:t>
            </a:r>
            <a:r>
              <a:rPr lang="de-DE" sz="2400" dirty="0" smtClean="0"/>
              <a:t> </a:t>
            </a:r>
            <a:r>
              <a:rPr lang="de-DE" sz="2400" dirty="0" err="1" smtClean="0"/>
              <a:t>student</a:t>
            </a:r>
            <a:r>
              <a:rPr lang="de-DE" sz="2400" dirty="0" smtClean="0"/>
              <a:t> ID </a:t>
            </a:r>
            <a:r>
              <a:rPr lang="de-DE" sz="2400" dirty="0" err="1" smtClean="0"/>
              <a:t>card</a:t>
            </a:r>
            <a:r>
              <a:rPr lang="de-DE" sz="2400" dirty="0" smtClean="0"/>
              <a:t> </a:t>
            </a:r>
          </a:p>
          <a:p>
            <a:pPr lvl="1"/>
            <a:r>
              <a:rPr lang="de-DE" sz="1800" dirty="0" err="1" smtClean="0"/>
              <a:t>Others</a:t>
            </a:r>
            <a:r>
              <a:rPr lang="de-DE" sz="1800" dirty="0" smtClean="0"/>
              <a:t>: </a:t>
            </a:r>
            <a:r>
              <a:rPr lang="de-DE" sz="1800" dirty="0" err="1" smtClean="0"/>
              <a:t>buy</a:t>
            </a:r>
            <a:r>
              <a:rPr lang="de-DE" sz="1800" dirty="0" smtClean="0"/>
              <a:t> </a:t>
            </a:r>
            <a:r>
              <a:rPr lang="de-DE" sz="1800" dirty="0"/>
              <a:t>a ticket (</a:t>
            </a:r>
            <a:r>
              <a:rPr lang="de-DE" sz="1800" dirty="0" err="1"/>
              <a:t>either</a:t>
            </a:r>
            <a:r>
              <a:rPr lang="de-DE" sz="1800" dirty="0"/>
              <a:t> </a:t>
            </a:r>
            <a:r>
              <a:rPr lang="de-DE" sz="1800" dirty="0" err="1"/>
              <a:t>machine</a:t>
            </a:r>
            <a:r>
              <a:rPr lang="de-DE" sz="1800" dirty="0"/>
              <a:t> </a:t>
            </a:r>
            <a:r>
              <a:rPr lang="de-DE" sz="1800" dirty="0" err="1"/>
              <a:t>or</a:t>
            </a:r>
            <a:r>
              <a:rPr lang="de-DE" sz="1800" dirty="0"/>
              <a:t> </a:t>
            </a:r>
            <a:r>
              <a:rPr lang="de-DE" sz="1800" dirty="0" smtClean="0"/>
              <a:t>online)</a:t>
            </a:r>
            <a:endParaRPr lang="de-DE" sz="2400" dirty="0"/>
          </a:p>
          <a:p>
            <a:r>
              <a:rPr lang="de-DE" sz="2400" dirty="0"/>
              <a:t>Check </a:t>
            </a:r>
            <a:r>
              <a:rPr lang="de-DE" sz="2400" dirty="0" err="1"/>
              <a:t>apps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see</a:t>
            </a:r>
            <a:r>
              <a:rPr lang="de-DE" sz="2400" dirty="0"/>
              <a:t> </a:t>
            </a:r>
            <a:r>
              <a:rPr lang="de-DE" sz="2400" dirty="0" err="1"/>
              <a:t>when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go</a:t>
            </a:r>
            <a:r>
              <a:rPr lang="de-DE" sz="2400" dirty="0"/>
              <a:t> and </a:t>
            </a:r>
            <a:r>
              <a:rPr lang="de-DE" sz="2400" dirty="0" err="1"/>
              <a:t>how</a:t>
            </a:r>
            <a:r>
              <a:rPr lang="de-DE" sz="2400" dirty="0"/>
              <a:t> </a:t>
            </a:r>
            <a:r>
              <a:rPr lang="de-DE" sz="2400" dirty="0" smtClean="0"/>
              <a:t>(„</a:t>
            </a:r>
            <a:r>
              <a:rPr lang="de-DE" sz="2400" dirty="0" err="1" smtClean="0"/>
              <a:t>Öffi</a:t>
            </a:r>
            <a:r>
              <a:rPr lang="de-DE" sz="2400" dirty="0" smtClean="0"/>
              <a:t>“; „INSA“; „DB </a:t>
            </a:r>
            <a:r>
              <a:rPr lang="de-DE" sz="2400" dirty="0"/>
              <a:t>Navigator</a:t>
            </a:r>
            <a:r>
              <a:rPr lang="de-DE" sz="2400" dirty="0" smtClean="0"/>
              <a:t>“) </a:t>
            </a:r>
            <a:endParaRPr lang="de-DE" sz="2400" dirty="0"/>
          </a:p>
          <a:p>
            <a:r>
              <a:rPr lang="de-DE" sz="2400" dirty="0" smtClean="0"/>
              <a:t>Even </a:t>
            </a:r>
            <a:r>
              <a:rPr lang="de-DE" sz="2400" dirty="0" err="1" smtClean="0"/>
              <a:t>if</a:t>
            </a:r>
            <a:r>
              <a:rPr lang="de-DE" sz="2400" dirty="0" smtClean="0"/>
              <a:t> </a:t>
            </a:r>
            <a:r>
              <a:rPr lang="de-DE" sz="2400" dirty="0" err="1" smtClean="0"/>
              <a:t>promised</a:t>
            </a:r>
            <a:r>
              <a:rPr lang="de-DE" sz="2400" dirty="0" smtClean="0"/>
              <a:t>, do not </a:t>
            </a:r>
            <a:r>
              <a:rPr lang="de-DE" sz="2400" dirty="0" err="1" smtClean="0"/>
              <a:t>always</a:t>
            </a:r>
            <a:r>
              <a:rPr lang="de-DE" sz="2400" dirty="0" smtClean="0"/>
              <a:t> </a:t>
            </a:r>
            <a:r>
              <a:rPr lang="de-DE" sz="2400" dirty="0" err="1" smtClean="0"/>
              <a:t>run</a:t>
            </a:r>
            <a:r>
              <a:rPr lang="de-DE" sz="2400" dirty="0" smtClean="0"/>
              <a:t> after </a:t>
            </a:r>
            <a:r>
              <a:rPr lang="de-DE" sz="2400" dirty="0" err="1"/>
              <a:t>schedule</a:t>
            </a:r>
            <a:r>
              <a:rPr lang="de-DE" sz="2400" dirty="0"/>
              <a:t> </a:t>
            </a:r>
            <a:endParaRPr lang="de-DE" sz="2400" dirty="0" smtClean="0"/>
          </a:p>
          <a:p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consturction</a:t>
            </a:r>
            <a:r>
              <a:rPr lang="de-DE" sz="2400" dirty="0" smtClean="0"/>
              <a:t> </a:t>
            </a:r>
            <a:r>
              <a:rPr lang="de-DE" sz="2400" dirty="0" err="1" smtClean="0"/>
              <a:t>works</a:t>
            </a:r>
            <a:r>
              <a:rPr lang="de-DE" sz="2400" dirty="0" smtClean="0"/>
              <a:t>,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why</a:t>
            </a:r>
            <a:r>
              <a:rPr lang="de-DE" sz="2400" dirty="0" smtClean="0"/>
              <a:t> </a:t>
            </a:r>
            <a:r>
              <a:rPr lang="de-DE" sz="2400" dirty="0" err="1" smtClean="0"/>
              <a:t>routes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differ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original plan</a:t>
            </a:r>
            <a:endParaRPr lang="de-DE" sz="2400" dirty="0"/>
          </a:p>
          <a:p>
            <a:r>
              <a:rPr lang="de-DE" sz="2400" dirty="0" err="1" smtClean="0"/>
              <a:t>Night</a:t>
            </a:r>
            <a:r>
              <a:rPr lang="de-DE" sz="2400" dirty="0" smtClean="0"/>
              <a:t> </a:t>
            </a:r>
            <a:r>
              <a:rPr lang="de-DE" sz="2400" dirty="0" err="1" smtClean="0"/>
              <a:t>busses</a:t>
            </a:r>
            <a:r>
              <a:rPr lang="de-DE" sz="2400" dirty="0" smtClean="0"/>
              <a:t> </a:t>
            </a:r>
            <a:r>
              <a:rPr lang="de-DE" sz="2400" dirty="0" err="1" smtClean="0"/>
              <a:t>every</a:t>
            </a:r>
            <a:r>
              <a:rPr lang="de-DE" sz="2400" dirty="0" smtClean="0"/>
              <a:t> </a:t>
            </a:r>
            <a:r>
              <a:rPr lang="de-DE" sz="2400" dirty="0" err="1" smtClean="0"/>
              <a:t>hour</a:t>
            </a:r>
            <a:r>
              <a:rPr lang="de-DE" sz="2400" dirty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11pm – 4 am </a:t>
            </a:r>
            <a:endParaRPr lang="de-DE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/>
          <a:stretch/>
        </p:blipFill>
        <p:spPr>
          <a:xfrm>
            <a:off x="1593669" y="1632997"/>
            <a:ext cx="2215434" cy="42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25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521200" y="403734"/>
            <a:ext cx="56896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German Transport System</a:t>
            </a:r>
            <a:endParaRPr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79900" y="1397342"/>
            <a:ext cx="6388100" cy="483994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Deutsche </a:t>
            </a:r>
            <a:r>
              <a:rPr lang="en-US" dirty="0" err="1" smtClean="0"/>
              <a:t>Bahn</a:t>
            </a:r>
            <a:r>
              <a:rPr lang="en-US" dirty="0" smtClean="0"/>
              <a:t> (DB): main operator of German wide railway</a:t>
            </a:r>
          </a:p>
          <a:p>
            <a:pPr lvl="1"/>
            <a:r>
              <a:rPr lang="en-US" dirty="0" smtClean="0"/>
              <a:t>Look out for saving prices “</a:t>
            </a:r>
            <a:r>
              <a:rPr lang="en-US" dirty="0" err="1" smtClean="0"/>
              <a:t>Sparpreis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Regional Group Tickets </a:t>
            </a:r>
          </a:p>
          <a:p>
            <a:r>
              <a:rPr lang="en-US" dirty="0" smtClean="0"/>
              <a:t>If you want to travel a lot: purchase a </a:t>
            </a:r>
            <a:r>
              <a:rPr lang="en-US" dirty="0" err="1" smtClean="0"/>
              <a:t>BahnCard</a:t>
            </a:r>
            <a:r>
              <a:rPr lang="en-US" dirty="0" smtClean="0"/>
              <a:t> for vouchers</a:t>
            </a:r>
          </a:p>
          <a:p>
            <a:r>
              <a:rPr lang="en-US" dirty="0" smtClean="0"/>
              <a:t>Cheap alternatives: </a:t>
            </a:r>
            <a:r>
              <a:rPr lang="en-US" dirty="0" err="1" smtClean="0"/>
              <a:t>FlixTrain</a:t>
            </a:r>
            <a:r>
              <a:rPr lang="en-US" dirty="0" smtClean="0"/>
              <a:t> and </a:t>
            </a:r>
            <a:r>
              <a:rPr lang="en-US" dirty="0" err="1" smtClean="0"/>
              <a:t>FlixBus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Magdeburg </a:t>
            </a:r>
            <a:r>
              <a:rPr lang="en-US" dirty="0" smtClean="0">
                <a:sym typeface="Wingdings" panose="05000000000000000000" pitchFamily="2" charset="2"/>
              </a:rPr>
              <a:t> Berlin from 8 Euros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Carsharing</a:t>
            </a:r>
            <a:r>
              <a:rPr lang="en-US" dirty="0" smtClean="0">
                <a:sym typeface="Wingdings" panose="05000000000000000000" pitchFamily="2" charset="2"/>
              </a:rPr>
              <a:t>: </a:t>
            </a:r>
            <a:r>
              <a:rPr lang="en-US" dirty="0" err="1" smtClean="0">
                <a:sym typeface="Wingdings" panose="05000000000000000000" pitchFamily="2" charset="2"/>
              </a:rPr>
              <a:t>BlaBlaCar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Taxis are very expensive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1" y="1551396"/>
            <a:ext cx="3321232" cy="44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1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26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188170" y="471760"/>
            <a:ext cx="6994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Instagram ideas </a:t>
            </a: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503" y="1486681"/>
            <a:ext cx="5976250" cy="46071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sz="1800" dirty="0" err="1"/>
              <a:t>If</a:t>
            </a:r>
            <a:r>
              <a:rPr lang="de-DE" sz="1800" dirty="0"/>
              <a:t> </a:t>
            </a:r>
            <a:r>
              <a:rPr lang="de-DE" sz="1800" dirty="0" err="1"/>
              <a:t>you</a:t>
            </a:r>
            <a:r>
              <a:rPr lang="de-DE" sz="1800" dirty="0"/>
              <a:t> </a:t>
            </a:r>
            <a:r>
              <a:rPr lang="de-DE" sz="1800" dirty="0" err="1"/>
              <a:t>want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get</a:t>
            </a:r>
            <a:r>
              <a:rPr lang="de-DE" sz="1800" dirty="0"/>
              <a:t> </a:t>
            </a:r>
            <a:r>
              <a:rPr lang="de-DE" sz="1800" dirty="0" err="1"/>
              <a:t>more</a:t>
            </a:r>
            <a:r>
              <a:rPr lang="de-DE" sz="1800" dirty="0"/>
              <a:t> </a:t>
            </a:r>
            <a:r>
              <a:rPr lang="de-DE" sz="1800" dirty="0" err="1"/>
              <a:t>ideas</a:t>
            </a:r>
            <a:r>
              <a:rPr lang="de-DE" sz="1800" dirty="0"/>
              <a:t> </a:t>
            </a:r>
            <a:r>
              <a:rPr lang="de-DE" sz="1800" dirty="0" err="1"/>
              <a:t>where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go</a:t>
            </a:r>
            <a:r>
              <a:rPr lang="de-DE" sz="1800" dirty="0"/>
              <a:t> and </a:t>
            </a:r>
            <a:r>
              <a:rPr lang="de-DE" sz="1800" dirty="0" err="1"/>
              <a:t>what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do, </a:t>
            </a:r>
            <a:r>
              <a:rPr lang="de-DE" sz="1800" dirty="0" err="1"/>
              <a:t>here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some</a:t>
            </a:r>
            <a:r>
              <a:rPr lang="de-DE" sz="1800" dirty="0"/>
              <a:t> </a:t>
            </a:r>
            <a:r>
              <a:rPr lang="de-DE" sz="1800" dirty="0" err="1"/>
              <a:t>suggestions</a:t>
            </a:r>
            <a:r>
              <a:rPr lang="de-DE" sz="1800" dirty="0"/>
              <a:t>: </a:t>
            </a:r>
            <a:endParaRPr lang="de-DE" sz="2800" dirty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magdeboogie</a:t>
            </a:r>
            <a:endParaRPr lang="en-US" sz="2400" dirty="0" smtClean="0"/>
          </a:p>
          <a:p>
            <a:r>
              <a:rPr lang="en-US" sz="2400" dirty="0"/>
              <a:t>@</a:t>
            </a:r>
            <a:r>
              <a:rPr lang="en-US" sz="2400" dirty="0" err="1" smtClean="0"/>
              <a:t>visit.magdeburg</a:t>
            </a:r>
            <a:endParaRPr lang="en-US" sz="2400" dirty="0"/>
          </a:p>
          <a:p>
            <a:r>
              <a:rPr lang="en-US" sz="2400" dirty="0"/>
              <a:t>@magdeburg2030</a:t>
            </a:r>
          </a:p>
          <a:p>
            <a:r>
              <a:rPr lang="en-US" sz="2400" dirty="0"/>
              <a:t>@</a:t>
            </a:r>
            <a:r>
              <a:rPr lang="en-US" sz="2400" dirty="0" err="1"/>
              <a:t>reiseland_sachsen_anhalt</a:t>
            </a:r>
            <a:r>
              <a:rPr lang="en-US" sz="2400" dirty="0"/>
              <a:t> </a:t>
            </a:r>
          </a:p>
          <a:p>
            <a:r>
              <a:rPr lang="en-US" sz="2400" dirty="0"/>
              <a:t>@</a:t>
            </a:r>
            <a:r>
              <a:rPr lang="en-US" sz="2400" dirty="0" err="1"/>
              <a:t>kultursommermd</a:t>
            </a:r>
            <a:endParaRPr lang="en-US" sz="2400" dirty="0"/>
          </a:p>
          <a:p>
            <a:r>
              <a:rPr lang="en-US" sz="2400" dirty="0"/>
              <a:t>@</a:t>
            </a:r>
            <a:r>
              <a:rPr lang="en-US" sz="2400" dirty="0" err="1"/>
              <a:t>love_foundation_magdeburg</a:t>
            </a:r>
            <a:endParaRPr lang="en-US" sz="2400" dirty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kultur.anker</a:t>
            </a:r>
            <a:endParaRPr lang="en-US" sz="2400" dirty="0" smtClean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sachsenanhaltvision</a:t>
            </a:r>
            <a:endParaRPr lang="en-US" sz="2400" dirty="0" smtClean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magdeburg_kulinarisch</a:t>
            </a:r>
            <a:endParaRPr lang="en-US" sz="2400" dirty="0" smtClean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moritzhof.magdeburg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9B44D1B-58CF-44FF-8302-4E018E79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326481"/>
            <a:ext cx="2205037" cy="220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91" y="-1143000"/>
            <a:ext cx="12335691" cy="92517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20AC55-FA0B-40C1-B034-1C3F8665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31770"/>
            <a:ext cx="10515600" cy="132556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de-DE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</a:t>
            </a:r>
            <a:r>
              <a:rPr lang="de-DE" sz="4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de-DE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br>
              <a:rPr lang="de-DE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de-DE" sz="4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enjoy</a:t>
            </a:r>
            <a:r>
              <a:rPr lang="de-DE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49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Machdeburch</a:t>
            </a:r>
            <a:r>
              <a:rPr lang="de-DE" sz="4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D3EDF2-9BDE-4F00-9023-89FDB79ED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5931625"/>
            <a:ext cx="7876310" cy="467591"/>
          </a:xfrm>
          <a:solidFill>
            <a:srgbClr val="EFA305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dirty="0" err="1" smtClean="0"/>
              <a:t>Feel</a:t>
            </a:r>
            <a:r>
              <a:rPr lang="de-DE" dirty="0" smtClean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: </a:t>
            </a:r>
            <a:r>
              <a:rPr lang="de-DE" dirty="0" smtClean="0"/>
              <a:t>io.intern@gju.edu.jo</a:t>
            </a:r>
            <a:endParaRPr lang="de-DE" dirty="0"/>
          </a:p>
        </p:txBody>
      </p:sp>
      <p:sp>
        <p:nvSpPr>
          <p:cNvPr id="5" name="Google Shape;197;p5"/>
          <p:cNvSpPr/>
          <p:nvPr/>
        </p:nvSpPr>
        <p:spPr>
          <a:xfrm>
            <a:off x="1524000" y="3"/>
            <a:ext cx="9144000" cy="142875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96;p5"/>
          <p:cNvSpPr/>
          <p:nvPr/>
        </p:nvSpPr>
        <p:spPr>
          <a:xfrm>
            <a:off x="1524000" y="6399216"/>
            <a:ext cx="9144000" cy="46990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9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92" t="-1" b="626"/>
          <a:stretch/>
        </p:blipFill>
        <p:spPr>
          <a:xfrm>
            <a:off x="2141284" y="1712358"/>
            <a:ext cx="8010302" cy="4664445"/>
          </a:xfrm>
          <a:prstGeom prst="rect">
            <a:avLst/>
          </a:prstGeom>
        </p:spPr>
      </p:pic>
      <p:grpSp>
        <p:nvGrpSpPr>
          <p:cNvPr id="98" name="Google Shape;98;p2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99" name="Google Shape;99;p2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4673825" y="5572050"/>
            <a:ext cx="24963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650628A-BDCE-443E-9815-9C85C23DB3A9}"/>
              </a:ext>
            </a:extLst>
          </p:cNvPr>
          <p:cNvSpPr txBox="1"/>
          <p:nvPr/>
        </p:nvSpPr>
        <p:spPr>
          <a:xfrm>
            <a:off x="4188170" y="499644"/>
            <a:ext cx="715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Magdeburg – </a:t>
            </a:r>
            <a:r>
              <a:rPr lang="de-DE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de-DE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West </a:t>
            </a:r>
            <a:r>
              <a:rPr lang="de-DE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of</a:t>
            </a:r>
            <a:r>
              <a:rPr lang="de-DE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East Germany </a:t>
            </a:r>
            <a:endParaRPr lang="de-DE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Google Shape;178;p4">
            <a:extLst>
              <a:ext uri="{FF2B5EF4-FFF2-40B4-BE49-F238E27FC236}">
                <a16:creationId xmlns:a16="http://schemas.microsoft.com/office/drawing/2014/main" id="{E90C9C87-1C45-41A0-9903-F8B421DE4B4D}"/>
              </a:ext>
            </a:extLst>
          </p:cNvPr>
          <p:cNvSpPr/>
          <p:nvPr/>
        </p:nvSpPr>
        <p:spPr>
          <a:xfrm flipH="1">
            <a:off x="8387808" y="4485551"/>
            <a:ext cx="250459" cy="230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78;p4">
            <a:extLst>
              <a:ext uri="{FF2B5EF4-FFF2-40B4-BE49-F238E27FC236}">
                <a16:creationId xmlns:a16="http://schemas.microsoft.com/office/drawing/2014/main" id="{E90C9C87-1C45-41A0-9903-F8B421DE4B4D}"/>
              </a:ext>
            </a:extLst>
          </p:cNvPr>
          <p:cNvSpPr/>
          <p:nvPr/>
        </p:nvSpPr>
        <p:spPr>
          <a:xfrm flipH="1">
            <a:off x="3634629" y="5867844"/>
            <a:ext cx="250459" cy="230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78;p4">
            <a:extLst>
              <a:ext uri="{FF2B5EF4-FFF2-40B4-BE49-F238E27FC236}">
                <a16:creationId xmlns:a16="http://schemas.microsoft.com/office/drawing/2014/main" id="{E90C9C87-1C45-41A0-9903-F8B421DE4B4D}"/>
              </a:ext>
            </a:extLst>
          </p:cNvPr>
          <p:cNvSpPr/>
          <p:nvPr/>
        </p:nvSpPr>
        <p:spPr>
          <a:xfrm flipH="1">
            <a:off x="5921974" y="3229514"/>
            <a:ext cx="250459" cy="230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78;p4">
            <a:extLst>
              <a:ext uri="{FF2B5EF4-FFF2-40B4-BE49-F238E27FC236}">
                <a16:creationId xmlns:a16="http://schemas.microsoft.com/office/drawing/2014/main" id="{E90C9C87-1C45-41A0-9903-F8B421DE4B4D}"/>
              </a:ext>
            </a:extLst>
          </p:cNvPr>
          <p:cNvSpPr/>
          <p:nvPr/>
        </p:nvSpPr>
        <p:spPr>
          <a:xfrm flipH="1">
            <a:off x="5735929" y="4615366"/>
            <a:ext cx="250459" cy="230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78;p4">
            <a:extLst>
              <a:ext uri="{FF2B5EF4-FFF2-40B4-BE49-F238E27FC236}">
                <a16:creationId xmlns:a16="http://schemas.microsoft.com/office/drawing/2014/main" id="{E90C9C87-1C45-41A0-9903-F8B421DE4B4D}"/>
              </a:ext>
            </a:extLst>
          </p:cNvPr>
          <p:cNvSpPr/>
          <p:nvPr/>
        </p:nvSpPr>
        <p:spPr>
          <a:xfrm flipH="1">
            <a:off x="5112786" y="3800256"/>
            <a:ext cx="250459" cy="230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78;p4">
            <a:extLst>
              <a:ext uri="{FF2B5EF4-FFF2-40B4-BE49-F238E27FC236}">
                <a16:creationId xmlns:a16="http://schemas.microsoft.com/office/drawing/2014/main" id="{E90C9C87-1C45-41A0-9903-F8B421DE4B4D}"/>
              </a:ext>
            </a:extLst>
          </p:cNvPr>
          <p:cNvSpPr/>
          <p:nvPr/>
        </p:nvSpPr>
        <p:spPr>
          <a:xfrm flipH="1">
            <a:off x="7655780" y="5811749"/>
            <a:ext cx="250459" cy="230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78;p4">
            <a:extLst>
              <a:ext uri="{FF2B5EF4-FFF2-40B4-BE49-F238E27FC236}">
                <a16:creationId xmlns:a16="http://schemas.microsoft.com/office/drawing/2014/main" id="{E90C9C87-1C45-41A0-9903-F8B421DE4B4D}"/>
              </a:ext>
            </a:extLst>
          </p:cNvPr>
          <p:cNvSpPr/>
          <p:nvPr/>
        </p:nvSpPr>
        <p:spPr>
          <a:xfrm flipH="1">
            <a:off x="8592437" y="6133265"/>
            <a:ext cx="250459" cy="2307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25" y="4600901"/>
            <a:ext cx="331146" cy="300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8170" y="1319089"/>
            <a:ext cx="545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www.german-jordanian.org/de/uebersicht.html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8" name="Google Shape;98;p2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99" name="Google Shape;99;p2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650628A-BDCE-443E-9815-9C85C23DB3A9}"/>
              </a:ext>
            </a:extLst>
          </p:cNvPr>
          <p:cNvSpPr txBox="1"/>
          <p:nvPr/>
        </p:nvSpPr>
        <p:spPr>
          <a:xfrm>
            <a:off x="4188170" y="499644"/>
            <a:ext cx="7155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Magdeburg – </a:t>
            </a:r>
            <a:r>
              <a:rPr lang="de-DE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Map</a:t>
            </a:r>
            <a:endParaRPr lang="de-DE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15" y="1393673"/>
            <a:ext cx="3691455" cy="4895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27" y="1305679"/>
            <a:ext cx="6779266" cy="50844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96" y="3259304"/>
            <a:ext cx="571715" cy="2063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940" y="3240088"/>
            <a:ext cx="306757" cy="2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5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5889920" y="451757"/>
            <a:ext cx="60226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err="1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Hochschule</a:t>
            </a:r>
            <a:r>
              <a:rPr lang="en-US" sz="28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 Magdeburg-</a:t>
            </a:r>
            <a:r>
              <a:rPr lang="en-US" sz="2800" b="1" dirty="0" err="1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Stendal</a:t>
            </a:r>
            <a:endParaRPr lang="en-US" sz="28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5684330" y="252144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00;p5"/>
          <p:cNvSpPr txBox="1"/>
          <p:nvPr/>
        </p:nvSpPr>
        <p:spPr>
          <a:xfrm>
            <a:off x="571222" y="451757"/>
            <a:ext cx="49535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Otto-von-Guericke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" y="1387206"/>
            <a:ext cx="2754846" cy="3673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920" y="1370418"/>
            <a:ext cx="3895525" cy="2921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68" y="2573902"/>
            <a:ext cx="2680446" cy="3573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b="18019"/>
          <a:stretch/>
        </p:blipFill>
        <p:spPr>
          <a:xfrm>
            <a:off x="9409681" y="1547288"/>
            <a:ext cx="1980404" cy="1706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739791"/>
            <a:ext cx="3021604" cy="2266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18" y="4473363"/>
            <a:ext cx="1709164" cy="1549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21" y="1532562"/>
            <a:ext cx="2482208" cy="8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2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99" name="Google Shape;99;p2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4239941" y="402945"/>
            <a:ext cx="714859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Quick Facts</a:t>
            </a:r>
            <a:endParaRPr dirty="0"/>
          </a:p>
        </p:txBody>
      </p:sp>
      <p:sp>
        <p:nvSpPr>
          <p:cNvPr id="104" name="Google Shape;104;p2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4244233" y="1448970"/>
            <a:ext cx="6357900" cy="33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de-DE" dirty="0">
                <a:latin typeface="Calibri"/>
                <a:ea typeface="Calibri"/>
                <a:cs typeface="Calibri"/>
                <a:sym typeface="Calibri"/>
              </a:rPr>
              <a:t>     		</a:t>
            </a:r>
            <a:r>
              <a:rPr lang="de-D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indent="457200"/>
            <a:r>
              <a:rPr lang="de-D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1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3825" y="1466813"/>
            <a:ext cx="632955" cy="64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3647" y="1462050"/>
            <a:ext cx="632955" cy="64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5193" y="1462050"/>
            <a:ext cx="632955" cy="64582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4435127" y="4290591"/>
            <a:ext cx="1540817" cy="135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Early 20</a:t>
            </a:r>
            <a:r>
              <a:rPr lang="en-US" baseline="30000" dirty="0" smtClean="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 century more than 300.000 people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8475875" y="2954199"/>
            <a:ext cx="19899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4435127" y="2493698"/>
            <a:ext cx="1431590" cy="387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240.000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22;p2">
            <a:extLst>
              <a:ext uri="{FF2B5EF4-FFF2-40B4-BE49-F238E27FC236}">
                <a16:creationId xmlns:a16="http://schemas.microsoft.com/office/drawing/2014/main" id="{D88B412C-8D17-4353-9449-AC90879B621F}"/>
              </a:ext>
            </a:extLst>
          </p:cNvPr>
          <p:cNvSpPr txBox="1"/>
          <p:nvPr/>
        </p:nvSpPr>
        <p:spPr>
          <a:xfrm>
            <a:off x="6325284" y="2490729"/>
            <a:ext cx="2089624" cy="4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capital</a:t>
            </a:r>
            <a:r>
              <a:rPr lang="de-D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Sachsen-Anhalt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22;p2">
            <a:extLst>
              <a:ext uri="{FF2B5EF4-FFF2-40B4-BE49-F238E27FC236}">
                <a16:creationId xmlns:a16="http://schemas.microsoft.com/office/drawing/2014/main" id="{110B434B-806D-4E84-831F-07F9FFB003D8}"/>
              </a:ext>
            </a:extLst>
          </p:cNvPr>
          <p:cNvSpPr txBox="1"/>
          <p:nvPr/>
        </p:nvSpPr>
        <p:spPr>
          <a:xfrm>
            <a:off x="6320381" y="4396854"/>
            <a:ext cx="1506918" cy="4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</a:t>
            </a:r>
            <a:r>
              <a:rPr lang="de-D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22;p2">
            <a:extLst>
              <a:ext uri="{FF2B5EF4-FFF2-40B4-BE49-F238E27FC236}">
                <a16:creationId xmlns:a16="http://schemas.microsoft.com/office/drawing/2014/main" id="{7D68E560-20BE-4503-83CA-38CF22326CD0}"/>
              </a:ext>
            </a:extLst>
          </p:cNvPr>
          <p:cNvSpPr txBox="1"/>
          <p:nvPr/>
        </p:nvSpPr>
        <p:spPr>
          <a:xfrm>
            <a:off x="6315369" y="3172791"/>
            <a:ext cx="2145684" cy="152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Borders towards Niedersachsen, Brandenburg, Sachsen, Thüringen </a:t>
            </a:r>
            <a:endParaRPr lang="en-US" dirty="0"/>
          </a:p>
        </p:txBody>
      </p:sp>
      <p:sp>
        <p:nvSpPr>
          <p:cNvPr id="37" name="Google Shape;122;p2">
            <a:extLst>
              <a:ext uri="{FF2B5EF4-FFF2-40B4-BE49-F238E27FC236}">
                <a16:creationId xmlns:a16="http://schemas.microsoft.com/office/drawing/2014/main" id="{F79DE827-A74B-4ACC-B7E3-F81777DB8096}"/>
              </a:ext>
            </a:extLst>
          </p:cNvPr>
          <p:cNvSpPr txBox="1"/>
          <p:nvPr/>
        </p:nvSpPr>
        <p:spPr>
          <a:xfrm>
            <a:off x="8899465" y="3079444"/>
            <a:ext cx="2232658" cy="81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The city of Otto: “</a:t>
            </a:r>
            <a:r>
              <a:rPr lang="en-US" dirty="0" err="1" smtClean="0"/>
              <a:t>Ottostadt</a:t>
            </a:r>
            <a:r>
              <a:rPr lang="en-US" dirty="0" smtClean="0"/>
              <a:t> Magdeburg” </a:t>
            </a:r>
            <a:endParaRPr lang="en-US" dirty="0"/>
          </a:p>
        </p:txBody>
      </p:sp>
      <p:sp>
        <p:nvSpPr>
          <p:cNvPr id="38" name="Google Shape;122;p2">
            <a:extLst>
              <a:ext uri="{FF2B5EF4-FFF2-40B4-BE49-F238E27FC236}">
                <a16:creationId xmlns:a16="http://schemas.microsoft.com/office/drawing/2014/main" id="{C5CD31E9-21AA-49DA-A4CF-0B531FB33FB1}"/>
              </a:ext>
            </a:extLst>
          </p:cNvPr>
          <p:cNvSpPr txBox="1"/>
          <p:nvPr/>
        </p:nvSpPr>
        <p:spPr>
          <a:xfrm>
            <a:off x="8894560" y="2471936"/>
            <a:ext cx="2089621" cy="81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First documented in </a:t>
            </a:r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century </a:t>
            </a:r>
          </a:p>
        </p:txBody>
      </p:sp>
      <p:sp>
        <p:nvSpPr>
          <p:cNvPr id="24" name="Google Shape;122;p2">
            <a:extLst>
              <a:ext uri="{FF2B5EF4-FFF2-40B4-BE49-F238E27FC236}">
                <a16:creationId xmlns:a16="http://schemas.microsoft.com/office/drawing/2014/main" id="{F5A3EB58-090C-4EC5-86F8-D827A99261AE}"/>
              </a:ext>
            </a:extLst>
          </p:cNvPr>
          <p:cNvSpPr txBox="1"/>
          <p:nvPr/>
        </p:nvSpPr>
        <p:spPr>
          <a:xfrm>
            <a:off x="4463602" y="3130590"/>
            <a:ext cx="1632398" cy="92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Largest minority are Syrian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21" y="1679398"/>
            <a:ext cx="1307957" cy="1677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73" y="3926742"/>
            <a:ext cx="1420451" cy="171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r="56977"/>
          <a:stretch/>
        </p:blipFill>
        <p:spPr>
          <a:xfrm>
            <a:off x="218363" y="1425030"/>
            <a:ext cx="1842449" cy="2925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666">
            <a:off x="7013421" y="185272"/>
            <a:ext cx="2570208" cy="3239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61" y="2157776"/>
            <a:ext cx="2604869" cy="3709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912">
            <a:off x="611516" y="4359340"/>
            <a:ext cx="1702132" cy="1780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76" y="4132000"/>
            <a:ext cx="2637776" cy="1978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52" y="3661218"/>
            <a:ext cx="1997546" cy="2687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02">
            <a:off x="9629784" y="1532735"/>
            <a:ext cx="2159000" cy="271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783">
            <a:off x="2188865" y="3014057"/>
            <a:ext cx="2098622" cy="26116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12" y="1469971"/>
            <a:ext cx="2471799" cy="137561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18509" y="806084"/>
            <a:ext cx="439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Google Shape;103;p2"/>
          <p:cNvSpPr txBox="1"/>
          <p:nvPr/>
        </p:nvSpPr>
        <p:spPr>
          <a:xfrm>
            <a:off x="1981200" y="428459"/>
            <a:ext cx="714859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smtClean="0">
                <a:solidFill>
                  <a:schemeClr val="dk1"/>
                </a:solidFill>
                <a:latin typeface="Cambria"/>
                <a:sym typeface="Cambria"/>
              </a:rPr>
              <a:t>Ottostadt Magdeburg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8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2157417" y="511296"/>
            <a:ext cx="5689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32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History</a:t>
            </a:r>
            <a:endParaRPr sz="32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287" y="1707068"/>
            <a:ext cx="3455258" cy="1925003"/>
          </a:xfrm>
        </p:spPr>
        <p:txBody>
          <a:bodyPr>
            <a:normAutofit/>
          </a:bodyPr>
          <a:lstStyle/>
          <a:p>
            <a:endParaRPr lang="de-DE" sz="1800" dirty="0" smtClean="0"/>
          </a:p>
          <a:p>
            <a:r>
              <a:rPr lang="de-DE" sz="1800" dirty="0" smtClean="0"/>
              <a:t>As </a:t>
            </a:r>
            <a:r>
              <a:rPr lang="de-DE" sz="1800" dirty="0" err="1" smtClean="0"/>
              <a:t>part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Nazi </a:t>
            </a:r>
            <a:r>
              <a:rPr lang="de-DE" sz="1800" dirty="0" err="1" smtClean="0"/>
              <a:t>regime</a:t>
            </a:r>
            <a:endParaRPr lang="de-DE" sz="1800" dirty="0" smtClean="0"/>
          </a:p>
          <a:p>
            <a:r>
              <a:rPr lang="de-DE" sz="1800" dirty="0" smtClean="0"/>
              <a:t>As </a:t>
            </a:r>
            <a:r>
              <a:rPr lang="de-DE" sz="1800" dirty="0" err="1" smtClean="0"/>
              <a:t>part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East Germany (DDR)</a:t>
            </a:r>
          </a:p>
          <a:p>
            <a:r>
              <a:rPr lang="de-DE" sz="1800" dirty="0" smtClean="0"/>
              <a:t>As </a:t>
            </a:r>
            <a:r>
              <a:rPr lang="de-DE" sz="1800" dirty="0" err="1" smtClean="0"/>
              <a:t>capital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Sachsen-Anhalt</a:t>
            </a:r>
            <a:endParaRPr lang="de-DE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96" y="3784975"/>
            <a:ext cx="7739807" cy="258274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8BF0ACE-DDEB-4B9E-B7E0-C77B89759C08}"/>
              </a:ext>
            </a:extLst>
          </p:cNvPr>
          <p:cNvSpPr txBox="1">
            <a:spLocks/>
          </p:cNvSpPr>
          <p:nvPr/>
        </p:nvSpPr>
        <p:spPr>
          <a:xfrm>
            <a:off x="2157417" y="1707068"/>
            <a:ext cx="3455258" cy="1925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de-DE" sz="2900" dirty="0" smtClean="0"/>
              <a:t>Magdeburg…</a:t>
            </a:r>
          </a:p>
          <a:p>
            <a:pPr>
              <a:lnSpc>
                <a:spcPct val="120000"/>
              </a:lnSpc>
            </a:pPr>
            <a:r>
              <a:rPr lang="de-DE" sz="2400" dirty="0" smtClean="0"/>
              <a:t>As Kaiserpfalz </a:t>
            </a:r>
            <a:r>
              <a:rPr lang="de-DE" sz="2400" dirty="0"/>
              <a:t>/ „imperial </a:t>
            </a:r>
            <a:r>
              <a:rPr lang="de-DE" sz="2400" dirty="0" err="1"/>
              <a:t>palace</a:t>
            </a:r>
            <a:r>
              <a:rPr lang="de-DE" sz="2400" dirty="0"/>
              <a:t>“ </a:t>
            </a:r>
            <a:r>
              <a:rPr lang="de-DE" sz="2400" dirty="0" err="1"/>
              <a:t>of</a:t>
            </a:r>
            <a:r>
              <a:rPr lang="de-DE" sz="2400" dirty="0"/>
              <a:t> Otto I.</a:t>
            </a:r>
          </a:p>
          <a:p>
            <a:pPr>
              <a:lnSpc>
                <a:spcPct val="120000"/>
              </a:lnSpc>
            </a:pPr>
            <a:r>
              <a:rPr lang="de-DE" sz="2400" dirty="0"/>
              <a:t>As </a:t>
            </a:r>
            <a:r>
              <a:rPr lang="de-DE" sz="2400" dirty="0" err="1"/>
              <a:t>part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Prussia</a:t>
            </a:r>
            <a:r>
              <a:rPr lang="de-DE" sz="2400" dirty="0"/>
              <a:t> </a:t>
            </a:r>
          </a:p>
          <a:p>
            <a:pPr>
              <a:lnSpc>
                <a:spcPct val="120000"/>
              </a:lnSpc>
            </a:pPr>
            <a:r>
              <a:rPr lang="de-DE" sz="2400" dirty="0"/>
              <a:t>As </a:t>
            </a:r>
            <a:r>
              <a:rPr lang="de-DE" sz="2400" dirty="0" err="1"/>
              <a:t>part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Weimarer </a:t>
            </a:r>
            <a:r>
              <a:rPr lang="de-DE" sz="2400" dirty="0" err="1" smtClean="0"/>
              <a:t>Republic</a:t>
            </a:r>
            <a:endParaRPr lang="de-DE" sz="2100" dirty="0" smtClean="0"/>
          </a:p>
          <a:p>
            <a:pPr>
              <a:lnSpc>
                <a:spcPct val="120000"/>
              </a:lnSpc>
            </a:pPr>
            <a:endParaRPr lang="de-DE" sz="3800" dirty="0"/>
          </a:p>
        </p:txBody>
      </p:sp>
    </p:spTree>
    <p:extLst>
      <p:ext uri="{BB962C8B-B14F-4D97-AF65-F5344CB8AC3E}">
        <p14:creationId xmlns:p14="http://schemas.microsoft.com/office/powerpoint/2010/main" val="1821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5"/>
          <p:cNvGrpSpPr/>
          <p:nvPr/>
        </p:nvGrpSpPr>
        <p:grpSpPr>
          <a:xfrm>
            <a:off x="1524000" y="3"/>
            <a:ext cx="9144000" cy="6869113"/>
            <a:chOff x="0" y="0"/>
            <a:chExt cx="9144000" cy="6869113"/>
          </a:xfrm>
        </p:grpSpPr>
        <p:sp>
          <p:nvSpPr>
            <p:cNvPr id="196" name="Google Shape;196;p5"/>
            <p:cNvSpPr/>
            <p:nvPr/>
          </p:nvSpPr>
          <p:spPr>
            <a:xfrm>
              <a:off x="0" y="6399213"/>
              <a:ext cx="9144000" cy="469900"/>
            </a:xfrm>
            <a:prstGeom prst="rect">
              <a:avLst/>
            </a:prstGeom>
            <a:solidFill>
              <a:srgbClr val="178ACB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0" y="0"/>
              <a:ext cx="9144000" cy="142875"/>
            </a:xfrm>
            <a:prstGeom prst="rect">
              <a:avLst/>
            </a:prstGeom>
            <a:solidFill>
              <a:srgbClr val="F5A500">
                <a:alpha val="96862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5"/>
          <p:cNvSpPr txBox="1">
            <a:spLocks noGrp="1"/>
          </p:cNvSpPr>
          <p:nvPr>
            <p:ph type="dt" idx="10"/>
          </p:nvPr>
        </p:nvSpPr>
        <p:spPr>
          <a:xfrm>
            <a:off x="1981200" y="644842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de-DE" dirty="0" smtClean="0">
                <a:solidFill>
                  <a:schemeClr val="lt1"/>
                </a:solidFill>
              </a:rPr>
              <a:t>August </a:t>
            </a:r>
            <a:r>
              <a:rPr lang="de-DE" dirty="0">
                <a:solidFill>
                  <a:schemeClr val="lt1"/>
                </a:solidFill>
              </a:rPr>
              <a:t>4, 2021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9" name="Google Shape;199;p5"/>
          <p:cNvSpPr txBox="1">
            <a:spLocks noGrp="1"/>
          </p:cNvSpPr>
          <p:nvPr>
            <p:ph type="sldNum" idx="12"/>
          </p:nvPr>
        </p:nvSpPr>
        <p:spPr>
          <a:xfrm>
            <a:off x="8077200" y="645319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de-DE">
                <a:solidFill>
                  <a:schemeClr val="lt1"/>
                </a:solidFill>
              </a:rPr>
              <a:pPr/>
              <a:t>9</a:t>
            </a:fld>
            <a:endParaRPr dirty="0">
              <a:solidFill>
                <a:schemeClr val="lt1"/>
              </a:solidFill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188170" y="471760"/>
            <a:ext cx="69945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b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Culture</a:t>
            </a:r>
            <a:endParaRPr lang="en-US" sz="32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4142133" y="242888"/>
            <a:ext cx="46037" cy="5994400"/>
          </a:xfrm>
          <a:prstGeom prst="rect">
            <a:avLst/>
          </a:prstGeom>
          <a:solidFill>
            <a:srgbClr val="F5A500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2005016" y="1249363"/>
            <a:ext cx="8186737" cy="44450"/>
          </a:xfrm>
          <a:prstGeom prst="rect">
            <a:avLst/>
          </a:prstGeom>
          <a:solidFill>
            <a:srgbClr val="178ACB">
              <a:alpha val="9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AF285A-0AD9-42E5-9C1D-537BBCC1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503" y="1632997"/>
            <a:ext cx="6247846" cy="446087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Machdeburch</a:t>
            </a:r>
            <a:r>
              <a:rPr lang="en-US" sz="2400" dirty="0" smtClean="0"/>
              <a:t> not </a:t>
            </a:r>
            <a:r>
              <a:rPr lang="en-US" sz="2400" dirty="0" err="1" smtClean="0"/>
              <a:t>Maaagdeburg</a:t>
            </a:r>
            <a:r>
              <a:rPr lang="en-US" sz="2400" dirty="0" smtClean="0"/>
              <a:t>: the Magdeburg </a:t>
            </a:r>
            <a:r>
              <a:rPr lang="en-US" sz="2400" dirty="0"/>
              <a:t>Dialect </a:t>
            </a:r>
            <a:endParaRPr lang="en-US" sz="2400" dirty="0" smtClean="0"/>
          </a:p>
          <a:p>
            <a:r>
              <a:rPr lang="en-US" sz="2400" dirty="0" smtClean="0"/>
              <a:t>Football </a:t>
            </a:r>
            <a:r>
              <a:rPr lang="en-US" sz="2400" dirty="0" smtClean="0"/>
              <a:t>(1. FCM) and Handball (SCM)</a:t>
            </a:r>
            <a:endParaRPr lang="en-US" sz="2400" dirty="0" smtClean="0"/>
          </a:p>
          <a:p>
            <a:pPr lvl="1"/>
            <a:r>
              <a:rPr lang="en-US" sz="2000" dirty="0" smtClean="0"/>
              <a:t>Hooligans </a:t>
            </a:r>
          </a:p>
          <a:p>
            <a:r>
              <a:rPr lang="en-US" sz="2400" dirty="0" smtClean="0"/>
              <a:t>Old people rather grumpy and few English skills, do not take it personally!</a:t>
            </a:r>
          </a:p>
          <a:p>
            <a:r>
              <a:rPr lang="en-US" sz="2400" dirty="0" smtClean="0"/>
              <a:t>Young people are very open minded </a:t>
            </a:r>
          </a:p>
          <a:p>
            <a:r>
              <a:rPr lang="en-US" sz="2400" dirty="0" smtClean="0"/>
              <a:t>Rural culture in the villages around Magdeburg </a:t>
            </a:r>
          </a:p>
          <a:p>
            <a:r>
              <a:rPr lang="en-US" sz="2400" dirty="0" smtClean="0"/>
              <a:t>Oktoberfest, </a:t>
            </a:r>
            <a:r>
              <a:rPr lang="en-US" sz="2400" dirty="0" err="1" smtClean="0"/>
              <a:t>Messen</a:t>
            </a:r>
            <a:r>
              <a:rPr lang="en-US" sz="2400" dirty="0" smtClean="0"/>
              <a:t> and </a:t>
            </a:r>
            <a:r>
              <a:rPr lang="en-US" sz="2400" dirty="0" err="1" smtClean="0"/>
              <a:t>Fasching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Magdeburg = MD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" y="2300288"/>
            <a:ext cx="3806651" cy="25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1267</Words>
  <Application>Microsoft Office PowerPoint</Application>
  <PresentationFormat>Widescreen</PresentationFormat>
  <Paragraphs>320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  … enjoy Machdeburch!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Beuker</dc:creator>
  <cp:lastModifiedBy>IO Intern</cp:lastModifiedBy>
  <cp:revision>108</cp:revision>
  <dcterms:created xsi:type="dcterms:W3CDTF">2021-01-11T08:15:39Z</dcterms:created>
  <dcterms:modified xsi:type="dcterms:W3CDTF">2021-08-03T08:14:21Z</dcterms:modified>
</cp:coreProperties>
</file>